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3" r:id="rId28"/>
    <p:sldId id="282" r:id="rId29"/>
    <p:sldId id="284" r:id="rId30"/>
    <p:sldId id="285" r:id="rId31"/>
    <p:sldId id="286" r:id="rId32"/>
    <p:sldId id="287" r:id="rId33"/>
    <p:sldId id="288" r:id="rId34"/>
    <p:sldId id="302" r:id="rId35"/>
    <p:sldId id="303" r:id="rId36"/>
    <p:sldId id="334" r:id="rId37"/>
    <p:sldId id="405" r:id="rId38"/>
    <p:sldId id="406" r:id="rId39"/>
    <p:sldId id="407" r:id="rId40"/>
    <p:sldId id="408" r:id="rId41"/>
    <p:sldId id="416" r:id="rId42"/>
    <p:sldId id="409" r:id="rId43"/>
    <p:sldId id="292" r:id="rId44"/>
    <p:sldId id="387" r:id="rId45"/>
    <p:sldId id="383" r:id="rId46"/>
    <p:sldId id="384" r:id="rId47"/>
    <p:sldId id="385" r:id="rId48"/>
    <p:sldId id="386" r:id="rId49"/>
    <p:sldId id="388" r:id="rId50"/>
    <p:sldId id="389" r:id="rId51"/>
    <p:sldId id="390" r:id="rId52"/>
    <p:sldId id="289" r:id="rId53"/>
    <p:sldId id="290" r:id="rId54"/>
    <p:sldId id="308" r:id="rId55"/>
    <p:sldId id="309" r:id="rId56"/>
    <p:sldId id="352" r:id="rId57"/>
    <p:sldId id="291" r:id="rId58"/>
    <p:sldId id="293" r:id="rId59"/>
    <p:sldId id="294" r:id="rId60"/>
    <p:sldId id="295" r:id="rId61"/>
    <p:sldId id="296" r:id="rId62"/>
    <p:sldId id="297" r:id="rId63"/>
    <p:sldId id="298" r:id="rId64"/>
    <p:sldId id="299" r:id="rId65"/>
    <p:sldId id="300" r:id="rId66"/>
    <p:sldId id="312" r:id="rId67"/>
    <p:sldId id="313" r:id="rId68"/>
    <p:sldId id="301" r:id="rId69"/>
    <p:sldId id="410" r:id="rId70"/>
    <p:sldId id="415" r:id="rId71"/>
    <p:sldId id="411" r:id="rId72"/>
    <p:sldId id="304" r:id="rId73"/>
    <p:sldId id="305" r:id="rId74"/>
    <p:sldId id="413" r:id="rId75"/>
    <p:sldId id="328" r:id="rId76"/>
    <p:sldId id="307" r:id="rId77"/>
    <p:sldId id="316" r:id="rId78"/>
    <p:sldId id="317" r:id="rId79"/>
    <p:sldId id="318" r:id="rId80"/>
    <p:sldId id="319" r:id="rId81"/>
    <p:sldId id="320" r:id="rId82"/>
    <p:sldId id="321" r:id="rId83"/>
    <p:sldId id="322" r:id="rId84"/>
    <p:sldId id="324" r:id="rId85"/>
    <p:sldId id="323" r:id="rId86"/>
    <p:sldId id="325" r:id="rId87"/>
    <p:sldId id="326" r:id="rId88"/>
    <p:sldId id="327" r:id="rId89"/>
    <p:sldId id="306" r:id="rId90"/>
    <p:sldId id="310" r:id="rId91"/>
    <p:sldId id="311" r:id="rId92"/>
    <p:sldId id="314" r:id="rId93"/>
    <p:sldId id="330" r:id="rId94"/>
    <p:sldId id="331" r:id="rId95"/>
    <p:sldId id="332" r:id="rId96"/>
    <p:sldId id="315" r:id="rId97"/>
    <p:sldId id="355" r:id="rId98"/>
    <p:sldId id="333" r:id="rId99"/>
    <p:sldId id="335" r:id="rId100"/>
    <p:sldId id="336" r:id="rId101"/>
    <p:sldId id="337" r:id="rId102"/>
    <p:sldId id="338" r:id="rId103"/>
    <p:sldId id="339" r:id="rId104"/>
    <p:sldId id="340" r:id="rId105"/>
    <p:sldId id="341" r:id="rId106"/>
    <p:sldId id="342" r:id="rId107"/>
    <p:sldId id="343" r:id="rId108"/>
    <p:sldId id="344" r:id="rId109"/>
    <p:sldId id="345" r:id="rId110"/>
    <p:sldId id="346" r:id="rId111"/>
    <p:sldId id="347" r:id="rId112"/>
    <p:sldId id="348" r:id="rId113"/>
    <p:sldId id="349" r:id="rId114"/>
    <p:sldId id="350" r:id="rId115"/>
    <p:sldId id="351" r:id="rId116"/>
    <p:sldId id="353" r:id="rId117"/>
    <p:sldId id="354" r:id="rId118"/>
    <p:sldId id="361" r:id="rId119"/>
    <p:sldId id="362" r:id="rId120"/>
    <p:sldId id="367" r:id="rId121"/>
    <p:sldId id="368" r:id="rId122"/>
    <p:sldId id="370" r:id="rId123"/>
    <p:sldId id="371" r:id="rId124"/>
    <p:sldId id="392" r:id="rId125"/>
    <p:sldId id="393" r:id="rId126"/>
    <p:sldId id="394" r:id="rId127"/>
    <p:sldId id="395" r:id="rId128"/>
    <p:sldId id="396" r:id="rId129"/>
    <p:sldId id="397" r:id="rId130"/>
    <p:sldId id="398" r:id="rId131"/>
    <p:sldId id="399" r:id="rId132"/>
    <p:sldId id="400" r:id="rId133"/>
    <p:sldId id="401" r:id="rId134"/>
    <p:sldId id="402" r:id="rId135"/>
    <p:sldId id="403" r:id="rId136"/>
    <p:sldId id="404" r:id="rId137"/>
    <p:sldId id="372" r:id="rId138"/>
    <p:sldId id="373" r:id="rId139"/>
    <p:sldId id="374" r:id="rId140"/>
    <p:sldId id="375" r:id="rId141"/>
    <p:sldId id="376" r:id="rId142"/>
    <p:sldId id="377" r:id="rId143"/>
    <p:sldId id="369" r:id="rId144"/>
    <p:sldId id="360" r:id="rId145"/>
    <p:sldId id="363" r:id="rId146"/>
    <p:sldId id="364" r:id="rId147"/>
    <p:sldId id="365" r:id="rId148"/>
    <p:sldId id="366" r:id="rId149"/>
    <p:sldId id="356" r:id="rId150"/>
    <p:sldId id="357" r:id="rId151"/>
    <p:sldId id="358" r:id="rId152"/>
    <p:sldId id="359" r:id="rId153"/>
    <p:sldId id="378" r:id="rId154"/>
    <p:sldId id="381" r:id="rId155"/>
    <p:sldId id="379" r:id="rId156"/>
    <p:sldId id="391" r:id="rId157"/>
    <p:sldId id="380" r:id="rId15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-1404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54" Type="http://schemas.openxmlformats.org/officeDocument/2006/relationships/slide" Target="slides/slide153.xml"/><Relationship Id="rId159" Type="http://schemas.openxmlformats.org/officeDocument/2006/relationships/presProps" Target="presProp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60" Type="http://schemas.openxmlformats.org/officeDocument/2006/relationships/viewProps" Target="view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53" Type="http://schemas.openxmlformats.org/officeDocument/2006/relationships/slide" Target="slides/slide152.xml"/><Relationship Id="rId16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tableStyles" Target="tableStyle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65264-D748-4BB2-A916-922AD78CB2D8}" type="datetimeFigureOut">
              <a:rPr lang="en-IN" smtClean="0"/>
              <a:pPr/>
              <a:t>19-12-2016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8CEF3-DBBC-4FF9-B04F-673A382D65A8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65264-D748-4BB2-A916-922AD78CB2D8}" type="datetimeFigureOut">
              <a:rPr lang="en-IN" smtClean="0"/>
              <a:pPr/>
              <a:t>19-12-2016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8CEF3-DBBC-4FF9-B04F-673A382D65A8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65264-D748-4BB2-A916-922AD78CB2D8}" type="datetimeFigureOut">
              <a:rPr lang="en-IN" smtClean="0"/>
              <a:pPr/>
              <a:t>19-12-2016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8CEF3-DBBC-4FF9-B04F-673A382D65A8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65264-D748-4BB2-A916-922AD78CB2D8}" type="datetimeFigureOut">
              <a:rPr lang="en-IN" smtClean="0"/>
              <a:pPr/>
              <a:t>19-12-2016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8CEF3-DBBC-4FF9-B04F-673A382D65A8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65264-D748-4BB2-A916-922AD78CB2D8}" type="datetimeFigureOut">
              <a:rPr lang="en-IN" smtClean="0"/>
              <a:pPr/>
              <a:t>19-12-2016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8CEF3-DBBC-4FF9-B04F-673A382D65A8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65264-D748-4BB2-A916-922AD78CB2D8}" type="datetimeFigureOut">
              <a:rPr lang="en-IN" smtClean="0"/>
              <a:pPr/>
              <a:t>19-12-2016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8CEF3-DBBC-4FF9-B04F-673A382D65A8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65264-D748-4BB2-A916-922AD78CB2D8}" type="datetimeFigureOut">
              <a:rPr lang="en-IN" smtClean="0"/>
              <a:pPr/>
              <a:t>19-12-2016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8CEF3-DBBC-4FF9-B04F-673A382D65A8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65264-D748-4BB2-A916-922AD78CB2D8}" type="datetimeFigureOut">
              <a:rPr lang="en-IN" smtClean="0"/>
              <a:pPr/>
              <a:t>19-12-2016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8CEF3-DBBC-4FF9-B04F-673A382D65A8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65264-D748-4BB2-A916-922AD78CB2D8}" type="datetimeFigureOut">
              <a:rPr lang="en-IN" smtClean="0"/>
              <a:pPr/>
              <a:t>19-12-2016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8CEF3-DBBC-4FF9-B04F-673A382D65A8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65264-D748-4BB2-A916-922AD78CB2D8}" type="datetimeFigureOut">
              <a:rPr lang="en-IN" smtClean="0"/>
              <a:pPr/>
              <a:t>19-12-2016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8CEF3-DBBC-4FF9-B04F-673A382D65A8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65264-D748-4BB2-A916-922AD78CB2D8}" type="datetimeFigureOut">
              <a:rPr lang="en-IN" smtClean="0"/>
              <a:pPr/>
              <a:t>19-12-2016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8CEF3-DBBC-4FF9-B04F-673A382D65A8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465264-D748-4BB2-A916-922AD78CB2D8}" type="datetimeFigureOut">
              <a:rPr lang="en-IN" smtClean="0"/>
              <a:pPr/>
              <a:t>19-12-2016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B8CEF3-DBBC-4FF9-B04F-673A382D65A8}" type="slidenum">
              <a:rPr lang="en-IN" smtClean="0"/>
              <a:pPr/>
              <a:t>‹#›</a:t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gif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Boolean Algebra</a:t>
            </a: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Operator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AND operator operates on two or more operators.</a:t>
            </a:r>
          </a:p>
          <a:p>
            <a:endParaRPr lang="en-US" dirty="0"/>
          </a:p>
          <a:p>
            <a:r>
              <a:rPr lang="en-US" dirty="0" smtClean="0"/>
              <a:t>AND operator is used to perform logical multiplication and the symbol is dot (.)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Derivation of Boolean Expression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Boolean expression which consists of a single variable or its </a:t>
            </a:r>
            <a:r>
              <a:rPr lang="en-US" dirty="0" err="1" smtClean="0"/>
              <a:t>complement,example</a:t>
            </a:r>
            <a:r>
              <a:rPr lang="en-US" dirty="0" smtClean="0"/>
              <a:t> x or y or z’ are known as </a:t>
            </a:r>
            <a:r>
              <a:rPr lang="en-US" b="1" dirty="0" smtClean="0">
                <a:solidFill>
                  <a:srgbClr val="FF0000"/>
                </a:solidFill>
              </a:rPr>
              <a:t>literals.</a:t>
            </a:r>
          </a:p>
          <a:p>
            <a:endParaRPr lang="en-US" b="1" dirty="0" smtClean="0">
              <a:solidFill>
                <a:srgbClr val="FF0000"/>
              </a:solidFill>
            </a:endParaRPr>
          </a:p>
          <a:p>
            <a:r>
              <a:rPr lang="en-US" dirty="0" smtClean="0"/>
              <a:t>The two terms ob </a:t>
            </a:r>
            <a:r>
              <a:rPr lang="en-US" dirty="0" err="1" smtClean="0"/>
              <a:t>boolean</a:t>
            </a:r>
            <a:r>
              <a:rPr lang="en-US" dirty="0" smtClean="0"/>
              <a:t> expression are </a:t>
            </a:r>
          </a:p>
          <a:p>
            <a:endParaRPr lang="en-US" dirty="0" smtClean="0"/>
          </a:p>
          <a:p>
            <a:r>
              <a:rPr lang="en-US" dirty="0" smtClean="0"/>
              <a:t>Min term</a:t>
            </a:r>
          </a:p>
          <a:p>
            <a:r>
              <a:rPr lang="en-US" dirty="0" smtClean="0"/>
              <a:t>Max Term</a:t>
            </a:r>
            <a:endParaRPr lang="en-IN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Min Term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4785395"/>
          </a:xfrm>
        </p:spPr>
        <p:txBody>
          <a:bodyPr>
            <a:normAutofit/>
          </a:bodyPr>
          <a:lstStyle/>
          <a:p>
            <a:r>
              <a:rPr lang="en-US" dirty="0" smtClean="0"/>
              <a:t>One of the most </a:t>
            </a:r>
            <a:r>
              <a:rPr lang="en-US" dirty="0" err="1" smtClean="0"/>
              <a:t>poweful</a:t>
            </a:r>
            <a:r>
              <a:rPr lang="en-US" dirty="0" smtClean="0"/>
              <a:t> theorem within </a:t>
            </a:r>
            <a:r>
              <a:rPr lang="en-US" dirty="0" err="1" smtClean="0"/>
              <a:t>boolean</a:t>
            </a:r>
            <a:r>
              <a:rPr lang="en-US" dirty="0" smtClean="0"/>
              <a:t> algebra states that any </a:t>
            </a:r>
            <a:r>
              <a:rPr lang="en-US" dirty="0" err="1" smtClean="0"/>
              <a:t>boolean</a:t>
            </a:r>
            <a:r>
              <a:rPr lang="en-US" dirty="0" smtClean="0"/>
              <a:t> function can be expressed as the sum of products of all the variables  within the system.</a:t>
            </a:r>
          </a:p>
          <a:p>
            <a:endParaRPr lang="en-US" dirty="0" smtClean="0"/>
          </a:p>
          <a:p>
            <a:r>
              <a:rPr lang="en-US" dirty="0" smtClean="0"/>
              <a:t>For example </a:t>
            </a:r>
            <a:r>
              <a:rPr lang="en-US" dirty="0" err="1" smtClean="0"/>
              <a:t>x+y</a:t>
            </a:r>
            <a:r>
              <a:rPr lang="en-US" dirty="0" smtClean="0"/>
              <a:t> can be expressed as sum of several </a:t>
            </a:r>
            <a:r>
              <a:rPr lang="en-US" dirty="0" err="1" smtClean="0"/>
              <a:t>products,each</a:t>
            </a:r>
            <a:r>
              <a:rPr lang="en-US" dirty="0" smtClean="0"/>
              <a:t> of the products containing letters x and y.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04664"/>
            <a:ext cx="8229600" cy="5721499"/>
          </a:xfrm>
        </p:spPr>
        <p:txBody>
          <a:bodyPr/>
          <a:lstStyle/>
          <a:p>
            <a:r>
              <a:rPr lang="en-US" b="1" i="1" dirty="0" smtClean="0">
                <a:solidFill>
                  <a:srgbClr val="FF0000"/>
                </a:solidFill>
              </a:rPr>
              <a:t>A min term is a product of all the literals (with or without the bar )within the logic system.</a:t>
            </a:r>
          </a:p>
          <a:p>
            <a:endParaRPr lang="en-US" b="1" i="1" dirty="0" smtClean="0">
              <a:solidFill>
                <a:srgbClr val="FF0000"/>
              </a:solidFill>
            </a:endParaRPr>
          </a:p>
          <a:p>
            <a:r>
              <a:rPr lang="en-US" dirty="0" smtClean="0"/>
              <a:t>When values are given for different </a:t>
            </a:r>
            <a:r>
              <a:rPr lang="en-US" dirty="0" err="1" smtClean="0"/>
              <a:t>variables,min</a:t>
            </a:r>
            <a:r>
              <a:rPr lang="en-US" dirty="0" smtClean="0"/>
              <a:t> terms can be easily formed.</a:t>
            </a:r>
          </a:p>
          <a:p>
            <a:r>
              <a:rPr lang="en-US" dirty="0" err="1" smtClean="0"/>
              <a:t>Eg</a:t>
            </a:r>
            <a:r>
              <a:rPr lang="en-US" dirty="0" smtClean="0"/>
              <a:t> if x=0,y=1,z=0.Then min term will be </a:t>
            </a:r>
            <a:r>
              <a:rPr lang="en-US" dirty="0" err="1" smtClean="0"/>
              <a:t>x’.y.z</a:t>
            </a:r>
            <a:r>
              <a:rPr lang="en-US" dirty="0" smtClean="0"/>
              <a:t>’ </a:t>
            </a:r>
          </a:p>
          <a:p>
            <a:endParaRPr lang="en-US" b="1" i="1" dirty="0" smtClean="0">
              <a:solidFill>
                <a:srgbClr val="FF0000"/>
              </a:solidFill>
            </a:endParaRPr>
          </a:p>
          <a:p>
            <a:r>
              <a:rPr lang="en-US" b="1" i="1" dirty="0" smtClean="0">
                <a:solidFill>
                  <a:srgbClr val="FF0000"/>
                </a:solidFill>
              </a:rPr>
              <a:t>(For a </a:t>
            </a:r>
            <a:r>
              <a:rPr lang="en-US" b="1" i="1" dirty="0" err="1" smtClean="0">
                <a:solidFill>
                  <a:srgbClr val="FF0000"/>
                </a:solidFill>
              </a:rPr>
              <a:t>varaible</a:t>
            </a:r>
            <a:r>
              <a:rPr lang="en-US" b="1" i="1" dirty="0" smtClean="0">
                <a:solidFill>
                  <a:srgbClr val="FF0000"/>
                </a:solidFill>
              </a:rPr>
              <a:t> with value 0 take its complement ) </a:t>
            </a:r>
            <a:endParaRPr lang="en-IN" b="1" i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-243408"/>
            <a:ext cx="8229600" cy="1143000"/>
          </a:xfrm>
        </p:spPr>
        <p:txBody>
          <a:bodyPr/>
          <a:lstStyle/>
          <a:p>
            <a:r>
              <a:rPr lang="en-US" dirty="0" smtClean="0"/>
              <a:t>Truth table min term 3 input  </a:t>
            </a:r>
            <a:endParaRPr lang="en-IN" dirty="0"/>
          </a:p>
        </p:txBody>
      </p:sp>
      <p:pic>
        <p:nvPicPr>
          <p:cNvPr id="1028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75656" y="1052736"/>
            <a:ext cx="6336704" cy="54726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Steps involved in min term expansion of expression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1)Convert the given expression in SOP form(Sum of products)</a:t>
            </a:r>
          </a:p>
          <a:p>
            <a:r>
              <a:rPr lang="en-US" dirty="0" smtClean="0"/>
              <a:t>2)In each term if any variable is missing ,multiply that term with (missing term + missing term)</a:t>
            </a:r>
          </a:p>
          <a:p>
            <a:r>
              <a:rPr lang="en-US" dirty="0" smtClean="0"/>
              <a:t>3)Expand the expression</a:t>
            </a:r>
          </a:p>
          <a:p>
            <a:r>
              <a:rPr lang="en-US" dirty="0" smtClean="0"/>
              <a:t>4)Remove all duplicate terms and we will have the min term form of an expression. 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76672"/>
            <a:ext cx="8229600" cy="5649491"/>
          </a:xfrm>
        </p:spPr>
        <p:txBody>
          <a:bodyPr/>
          <a:lstStyle/>
          <a:p>
            <a:r>
              <a:rPr lang="en-US" dirty="0" smtClean="0"/>
              <a:t>Convert X+Y to </a:t>
            </a:r>
            <a:r>
              <a:rPr lang="en-US" dirty="0" err="1" smtClean="0"/>
              <a:t>minterns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=X(Y+Y’)+Y(X+X’)</a:t>
            </a:r>
          </a:p>
          <a:p>
            <a:r>
              <a:rPr lang="en-US" dirty="0" smtClean="0"/>
              <a:t>=XY+XY’+XY+X’Y</a:t>
            </a:r>
          </a:p>
          <a:p>
            <a:r>
              <a:rPr lang="en-US" dirty="0" smtClean="0"/>
              <a:t>=XY+XY’+X’Y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04664"/>
            <a:ext cx="8229600" cy="5721499"/>
          </a:xfrm>
        </p:spPr>
        <p:txBody>
          <a:bodyPr/>
          <a:lstStyle/>
          <a:p>
            <a:r>
              <a:rPr lang="en-US" dirty="0" smtClean="0"/>
              <a:t>Max Terms</a:t>
            </a:r>
          </a:p>
          <a:p>
            <a:endParaRPr lang="en-US" dirty="0" smtClean="0"/>
          </a:p>
          <a:p>
            <a:r>
              <a:rPr lang="en-US" dirty="0" smtClean="0"/>
              <a:t>A max term is the sum of all the literals(With or without the bar )within the logic system.</a:t>
            </a:r>
          </a:p>
          <a:p>
            <a:endParaRPr lang="en-US" dirty="0" smtClean="0"/>
          </a:p>
          <a:p>
            <a:r>
              <a:rPr lang="en-US" dirty="0" smtClean="0"/>
              <a:t>In max term the value of a variable is 1,then its complement is added.</a:t>
            </a:r>
          </a:p>
          <a:p>
            <a:pPr>
              <a:buNone/>
            </a:pPr>
            <a:r>
              <a:rPr lang="en-US" dirty="0" smtClean="0"/>
              <a:t> 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03648" y="548680"/>
            <a:ext cx="4314969" cy="58326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Canonical Expression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i="1" dirty="0" smtClean="0"/>
              <a:t>A </a:t>
            </a:r>
            <a:r>
              <a:rPr lang="en-US" b="1" i="1" dirty="0" err="1" smtClean="0"/>
              <a:t>boolean</a:t>
            </a:r>
            <a:r>
              <a:rPr lang="en-US" b="1" i="1" dirty="0" smtClean="0"/>
              <a:t> expression composed entirely either of min terms or max terms is referred to as canonical expression.</a:t>
            </a:r>
          </a:p>
          <a:p>
            <a:endParaRPr lang="en-US" dirty="0" smtClean="0"/>
          </a:p>
          <a:p>
            <a:r>
              <a:rPr lang="en-US" dirty="0" smtClean="0"/>
              <a:t>Canonical expression can be represented in the following two forms</a:t>
            </a:r>
          </a:p>
          <a:p>
            <a:r>
              <a:rPr lang="en-US" dirty="0" smtClean="0"/>
              <a:t>1)Sum of Products(SOP)</a:t>
            </a:r>
          </a:p>
          <a:p>
            <a:r>
              <a:rPr lang="en-US" dirty="0" smtClean="0"/>
              <a:t>2)Product of Sum(POS)</a:t>
            </a:r>
          </a:p>
          <a:p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 of Products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canonical expression composed of min terms is called sum of products form.</a:t>
            </a:r>
          </a:p>
          <a:p>
            <a:r>
              <a:rPr lang="en-US" dirty="0" err="1" smtClean="0"/>
              <a:t>Eg</a:t>
            </a:r>
            <a:r>
              <a:rPr lang="en-US" dirty="0" smtClean="0"/>
              <a:t> F=X’YZ+XY’Z’+XYZ</a:t>
            </a:r>
          </a:p>
          <a:p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 err="1" smtClean="0"/>
              <a:t>canocial</a:t>
            </a:r>
            <a:r>
              <a:rPr lang="en-US" dirty="0" smtClean="0"/>
              <a:t> form is the designation of the </a:t>
            </a:r>
            <a:r>
              <a:rPr lang="en-US" dirty="0" err="1" smtClean="0"/>
              <a:t>minterm</a:t>
            </a:r>
            <a:r>
              <a:rPr lang="en-US" dirty="0" smtClean="0"/>
              <a:t> </a:t>
            </a:r>
          </a:p>
          <a:p>
            <a:r>
              <a:rPr lang="en-US" dirty="0" smtClean="0"/>
              <a:t>F=      (3,4,7)</a:t>
            </a:r>
            <a:endParaRPr lang="en-IN" dirty="0"/>
          </a:p>
        </p:txBody>
      </p:sp>
      <p:pic>
        <p:nvPicPr>
          <p:cNvPr id="5" name="Picture 2" descr="C:\Users\Sheldon\Downloads\capital-sigma_zpsddb4ed5c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1641" y="5085185"/>
            <a:ext cx="360040" cy="39004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Truth Table for AND operator</a:t>
            </a:r>
            <a:endParaRPr lang="en-IN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457200" y="1600200"/>
          <a:ext cx="8229600" cy="3169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X</a:t>
                      </a:r>
                      <a:endParaRPr lang="en-IN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Y</a:t>
                      </a:r>
                      <a:endParaRPr lang="en-IN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X.Y</a:t>
                      </a:r>
                      <a:endParaRPr lang="en-IN" sz="3200" dirty="0"/>
                    </a:p>
                  </a:txBody>
                  <a:tcPr/>
                </a:tc>
              </a:tr>
              <a:tr h="60160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en-IN" sz="32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0</a:t>
                      </a:r>
                      <a:endParaRPr lang="en-IN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0</a:t>
                      </a:r>
                      <a:endParaRPr lang="en-IN" sz="3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0</a:t>
                      </a:r>
                      <a:endParaRPr lang="en-IN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1</a:t>
                      </a:r>
                      <a:endParaRPr lang="en-IN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0</a:t>
                      </a:r>
                      <a:endParaRPr lang="en-IN" sz="3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1</a:t>
                      </a:r>
                      <a:endParaRPr lang="en-IN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0</a:t>
                      </a:r>
                      <a:endParaRPr lang="en-IN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0</a:t>
                      </a:r>
                      <a:endParaRPr lang="en-IN" sz="3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1</a:t>
                      </a:r>
                      <a:endParaRPr lang="en-IN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1</a:t>
                      </a:r>
                      <a:endParaRPr lang="en-IN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1</a:t>
                      </a:r>
                      <a:endParaRPr lang="en-IN" sz="32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0" y="6858000"/>
            <a:ext cx="9396536" cy="20162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smtClean="0"/>
              <a:t>Note That only when both X and Y are 1,then X.Y has the result 1.</a:t>
            </a:r>
            <a:endParaRPr lang="en-IN" sz="3600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3.05273E-7 L 0.00208 -0.2791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0" y="-140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332656"/>
            <a:ext cx="8229600" cy="5793507"/>
          </a:xfrm>
        </p:spPr>
        <p:txBody>
          <a:bodyPr/>
          <a:lstStyle/>
          <a:p>
            <a:r>
              <a:rPr lang="en-US" dirty="0" smtClean="0"/>
              <a:t>A </a:t>
            </a:r>
            <a:r>
              <a:rPr lang="en-US" dirty="0" err="1" smtClean="0"/>
              <a:t>boolean</a:t>
            </a:r>
            <a:r>
              <a:rPr lang="en-US" dirty="0" smtClean="0"/>
              <a:t> function may be expressed </a:t>
            </a:r>
            <a:r>
              <a:rPr lang="en-US" dirty="0" err="1" smtClean="0"/>
              <a:t>algebrically</a:t>
            </a:r>
            <a:r>
              <a:rPr lang="en-US" dirty="0" smtClean="0"/>
              <a:t> from a given truth table by forming a min term for each combination of the variable which produces an output  1 in the function and then taking OR of all those terms. </a:t>
            </a:r>
          </a:p>
          <a:p>
            <a:endParaRPr lang="en-US" dirty="0" smtClean="0"/>
          </a:p>
          <a:p>
            <a:r>
              <a:rPr lang="en-US" dirty="0" err="1" smtClean="0"/>
              <a:t>Eg:The</a:t>
            </a:r>
            <a:r>
              <a:rPr lang="en-US" dirty="0" smtClean="0"/>
              <a:t> given truth table expresses the function f(</a:t>
            </a:r>
            <a:r>
              <a:rPr lang="en-US" dirty="0" err="1" smtClean="0"/>
              <a:t>x,y,z</a:t>
            </a:r>
            <a:r>
              <a:rPr lang="en-US" dirty="0" smtClean="0"/>
              <a:t>)in the sum of </a:t>
            </a:r>
            <a:r>
              <a:rPr lang="en-US" dirty="0" err="1" smtClean="0"/>
              <a:t>products.Find</a:t>
            </a:r>
            <a:r>
              <a:rPr lang="en-US" dirty="0" smtClean="0"/>
              <a:t> the canonical form.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04664"/>
            <a:ext cx="8229600" cy="5721499"/>
          </a:xfrm>
        </p:spPr>
        <p:txBody>
          <a:bodyPr/>
          <a:lstStyle/>
          <a:p>
            <a:r>
              <a:rPr lang="en-US" dirty="0" smtClean="0"/>
              <a:t>        </a:t>
            </a:r>
            <a:endParaRPr lang="en-IN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395536" y="620688"/>
          <a:ext cx="5760640" cy="52565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0160"/>
                <a:gridCol w="1440160"/>
                <a:gridCol w="1440160"/>
                <a:gridCol w="1440160"/>
              </a:tblGrid>
              <a:tr h="584065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X</a:t>
                      </a:r>
                      <a:endParaRPr lang="en-IN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Y</a:t>
                      </a:r>
                      <a:endParaRPr lang="en-IN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Z</a:t>
                      </a:r>
                      <a:endParaRPr lang="en-IN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F</a:t>
                      </a:r>
                      <a:endParaRPr lang="en-IN" sz="2400" b="1" dirty="0"/>
                    </a:p>
                  </a:txBody>
                  <a:tcPr/>
                </a:tc>
              </a:tr>
              <a:tr h="584065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0</a:t>
                      </a:r>
                      <a:endParaRPr lang="en-IN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0</a:t>
                      </a:r>
                      <a:endParaRPr lang="en-IN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0</a:t>
                      </a:r>
                      <a:endParaRPr lang="en-IN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0</a:t>
                      </a:r>
                      <a:endParaRPr lang="en-IN" sz="2400" b="1" dirty="0"/>
                    </a:p>
                  </a:txBody>
                  <a:tcPr/>
                </a:tc>
              </a:tr>
              <a:tr h="584065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0</a:t>
                      </a:r>
                      <a:endParaRPr lang="en-IN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0</a:t>
                      </a:r>
                      <a:endParaRPr lang="en-IN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1</a:t>
                      </a:r>
                      <a:endParaRPr lang="en-IN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1</a:t>
                      </a:r>
                      <a:endParaRPr lang="en-IN" sz="2400" b="1" dirty="0"/>
                    </a:p>
                  </a:txBody>
                  <a:tcPr/>
                </a:tc>
              </a:tr>
              <a:tr h="584065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0</a:t>
                      </a:r>
                      <a:endParaRPr lang="en-IN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1</a:t>
                      </a:r>
                      <a:endParaRPr lang="en-IN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0</a:t>
                      </a:r>
                      <a:endParaRPr lang="en-IN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1</a:t>
                      </a:r>
                      <a:endParaRPr lang="en-IN" sz="2400" b="1" dirty="0"/>
                    </a:p>
                  </a:txBody>
                  <a:tcPr/>
                </a:tc>
              </a:tr>
              <a:tr h="584065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0</a:t>
                      </a:r>
                      <a:endParaRPr lang="en-IN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1</a:t>
                      </a:r>
                      <a:endParaRPr lang="en-IN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1</a:t>
                      </a:r>
                      <a:endParaRPr lang="en-IN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0</a:t>
                      </a:r>
                      <a:endParaRPr lang="en-IN" sz="2400" b="1" dirty="0"/>
                    </a:p>
                  </a:txBody>
                  <a:tcPr/>
                </a:tc>
              </a:tr>
              <a:tr h="584065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1</a:t>
                      </a:r>
                      <a:endParaRPr lang="en-IN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0</a:t>
                      </a:r>
                      <a:endParaRPr lang="en-IN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0</a:t>
                      </a:r>
                      <a:endParaRPr lang="en-IN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1</a:t>
                      </a:r>
                      <a:endParaRPr lang="en-IN" sz="2400" b="1" dirty="0"/>
                    </a:p>
                  </a:txBody>
                  <a:tcPr/>
                </a:tc>
              </a:tr>
              <a:tr h="584065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1</a:t>
                      </a:r>
                      <a:endParaRPr lang="en-IN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0</a:t>
                      </a:r>
                      <a:endParaRPr lang="en-IN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1</a:t>
                      </a:r>
                      <a:endParaRPr lang="en-IN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0</a:t>
                      </a:r>
                      <a:endParaRPr lang="en-IN" sz="2400" b="1" dirty="0"/>
                    </a:p>
                  </a:txBody>
                  <a:tcPr/>
                </a:tc>
              </a:tr>
              <a:tr h="584065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1</a:t>
                      </a:r>
                      <a:endParaRPr lang="en-IN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1</a:t>
                      </a:r>
                      <a:endParaRPr lang="en-IN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0</a:t>
                      </a:r>
                      <a:endParaRPr lang="en-IN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0</a:t>
                      </a:r>
                      <a:endParaRPr lang="en-IN" sz="2400" b="1" dirty="0"/>
                    </a:p>
                  </a:txBody>
                  <a:tcPr/>
                </a:tc>
              </a:tr>
              <a:tr h="584065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1</a:t>
                      </a:r>
                      <a:endParaRPr lang="en-IN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1</a:t>
                      </a:r>
                      <a:endParaRPr lang="en-IN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1</a:t>
                      </a:r>
                      <a:endParaRPr lang="en-IN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1</a:t>
                      </a:r>
                      <a:endParaRPr lang="en-IN" sz="2400" b="1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6372200" y="1844824"/>
            <a:ext cx="1296144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 smtClean="0"/>
              <a:t>X’Y’Z</a:t>
            </a:r>
            <a:endParaRPr lang="en-IN" sz="2200" b="1" dirty="0"/>
          </a:p>
        </p:txBody>
      </p:sp>
      <p:sp>
        <p:nvSpPr>
          <p:cNvPr id="6" name="Rectangle 5"/>
          <p:cNvSpPr/>
          <p:nvPr/>
        </p:nvSpPr>
        <p:spPr>
          <a:xfrm>
            <a:off x="6372200" y="2420888"/>
            <a:ext cx="1296144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 smtClean="0"/>
              <a:t>X’Y Z’</a:t>
            </a:r>
            <a:endParaRPr lang="en-IN" sz="2200" b="1" dirty="0"/>
          </a:p>
        </p:txBody>
      </p:sp>
      <p:sp>
        <p:nvSpPr>
          <p:cNvPr id="7" name="Rectangle 6"/>
          <p:cNvSpPr/>
          <p:nvPr/>
        </p:nvSpPr>
        <p:spPr>
          <a:xfrm>
            <a:off x="6444208" y="3645024"/>
            <a:ext cx="1296144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 smtClean="0"/>
              <a:t>X Y’Z’</a:t>
            </a:r>
            <a:endParaRPr lang="en-IN" sz="2200" b="1" dirty="0"/>
          </a:p>
        </p:txBody>
      </p:sp>
      <p:sp>
        <p:nvSpPr>
          <p:cNvPr id="8" name="Rectangle 7"/>
          <p:cNvSpPr/>
          <p:nvPr/>
        </p:nvSpPr>
        <p:spPr>
          <a:xfrm>
            <a:off x="6444208" y="5373216"/>
            <a:ext cx="1296144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 smtClean="0"/>
              <a:t>X Y Z</a:t>
            </a:r>
            <a:endParaRPr lang="en-IN" sz="2200" b="1" dirty="0"/>
          </a:p>
        </p:txBody>
      </p:sp>
      <p:sp>
        <p:nvSpPr>
          <p:cNvPr id="9" name="Rectangle 8"/>
          <p:cNvSpPr/>
          <p:nvPr/>
        </p:nvSpPr>
        <p:spPr>
          <a:xfrm>
            <a:off x="395536" y="6165304"/>
            <a:ext cx="8136904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F(X,Y,Z)=X’Y’Z+X’YZ’+XY’Z’+XYZ</a:t>
            </a:r>
            <a:endParaRPr lang="en-IN" sz="3200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8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0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8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0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8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0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8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0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800" decel="100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80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80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80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Product of Sum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When a </a:t>
            </a:r>
            <a:r>
              <a:rPr lang="en-US" dirty="0" err="1" smtClean="0"/>
              <a:t>boolean</a:t>
            </a:r>
            <a:r>
              <a:rPr lang="en-US" dirty="0" smtClean="0"/>
              <a:t> expression is represented purely as a product of </a:t>
            </a:r>
            <a:r>
              <a:rPr lang="en-US" dirty="0" err="1" smtClean="0"/>
              <a:t>maxterm</a:t>
            </a:r>
            <a:r>
              <a:rPr lang="en-US" dirty="0" smtClean="0"/>
              <a:t> ,it is said to be canonical product of sum formed of an expression.</a:t>
            </a:r>
          </a:p>
          <a:p>
            <a:endParaRPr lang="en-US" dirty="0" smtClean="0"/>
          </a:p>
          <a:p>
            <a:r>
              <a:rPr lang="en-US" dirty="0" smtClean="0"/>
              <a:t>Express in the product of sum form ,the </a:t>
            </a:r>
            <a:r>
              <a:rPr lang="en-US" dirty="0" err="1" smtClean="0"/>
              <a:t>boolean</a:t>
            </a:r>
            <a:r>
              <a:rPr lang="en-US" dirty="0" smtClean="0"/>
              <a:t> function f(</a:t>
            </a:r>
            <a:r>
              <a:rPr lang="en-US" dirty="0" err="1" smtClean="0"/>
              <a:t>x,y,z</a:t>
            </a:r>
            <a:r>
              <a:rPr lang="en-US" dirty="0" smtClean="0"/>
              <a:t>)and the truth table for which is given below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457200" y="404813"/>
          <a:ext cx="5842992" cy="466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0748"/>
                <a:gridCol w="1460748"/>
                <a:gridCol w="1460748"/>
                <a:gridCol w="1460748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/>
                        <a:t>X</a:t>
                      </a:r>
                      <a:endParaRPr lang="en-IN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/>
                        <a:t>Y</a:t>
                      </a:r>
                      <a:endParaRPr lang="en-IN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/>
                        <a:t>Z</a:t>
                      </a:r>
                      <a:endParaRPr lang="en-IN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/>
                        <a:t>F</a:t>
                      </a:r>
                      <a:endParaRPr lang="en-IN" sz="2800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/>
                        <a:t>0</a:t>
                      </a:r>
                      <a:endParaRPr lang="en-IN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/>
                        <a:t>0</a:t>
                      </a:r>
                      <a:endParaRPr lang="en-IN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/>
                        <a:t>0</a:t>
                      </a:r>
                      <a:endParaRPr lang="en-IN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/>
                        <a:t>1</a:t>
                      </a:r>
                      <a:endParaRPr lang="en-IN" sz="2800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/>
                        <a:t>0</a:t>
                      </a:r>
                      <a:endParaRPr lang="en-IN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/>
                        <a:t>0</a:t>
                      </a:r>
                      <a:endParaRPr lang="en-IN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/>
                        <a:t>1</a:t>
                      </a:r>
                      <a:endParaRPr lang="en-IN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/>
                        <a:t>0</a:t>
                      </a:r>
                      <a:endParaRPr lang="en-IN" sz="2800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/>
                        <a:t>0</a:t>
                      </a:r>
                      <a:endParaRPr lang="en-IN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/>
                        <a:t>1</a:t>
                      </a:r>
                      <a:endParaRPr lang="en-IN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/>
                        <a:t>0</a:t>
                      </a:r>
                      <a:endParaRPr lang="en-IN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/>
                        <a:t>1</a:t>
                      </a:r>
                      <a:endParaRPr lang="en-IN" sz="2800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/>
                        <a:t>0</a:t>
                      </a:r>
                      <a:endParaRPr lang="en-IN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/>
                        <a:t>1</a:t>
                      </a:r>
                      <a:endParaRPr lang="en-IN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/>
                        <a:t>1</a:t>
                      </a:r>
                      <a:endParaRPr lang="en-IN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/>
                        <a:t>0</a:t>
                      </a:r>
                      <a:endParaRPr lang="en-IN" sz="2800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/>
                        <a:t>1</a:t>
                      </a:r>
                      <a:endParaRPr lang="en-IN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/>
                        <a:t>0</a:t>
                      </a:r>
                      <a:endParaRPr lang="en-IN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/>
                        <a:t>0</a:t>
                      </a:r>
                      <a:endParaRPr lang="en-IN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/>
                        <a:t>1</a:t>
                      </a:r>
                      <a:endParaRPr lang="en-IN" sz="2800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/>
                        <a:t>1</a:t>
                      </a:r>
                      <a:endParaRPr lang="en-IN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/>
                        <a:t>0</a:t>
                      </a:r>
                      <a:endParaRPr lang="en-IN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/>
                        <a:t>1</a:t>
                      </a:r>
                      <a:endParaRPr lang="en-IN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/>
                        <a:t>0</a:t>
                      </a:r>
                      <a:endParaRPr lang="en-IN" sz="2800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/>
                        <a:t>1</a:t>
                      </a:r>
                      <a:endParaRPr lang="en-IN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/>
                        <a:t>1</a:t>
                      </a:r>
                      <a:endParaRPr lang="en-IN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/>
                        <a:t>0</a:t>
                      </a:r>
                      <a:endParaRPr lang="en-IN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/>
                        <a:t>1</a:t>
                      </a:r>
                      <a:endParaRPr lang="en-IN" sz="2800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/>
                        <a:t>1</a:t>
                      </a:r>
                      <a:endParaRPr lang="en-IN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/>
                        <a:t>1</a:t>
                      </a:r>
                      <a:endParaRPr lang="en-IN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/>
                        <a:t>1</a:t>
                      </a:r>
                      <a:endParaRPr lang="en-IN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/>
                        <a:t>1</a:t>
                      </a:r>
                      <a:endParaRPr lang="en-IN" sz="2800" b="1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6372200" y="1484784"/>
            <a:ext cx="1296144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 smtClean="0"/>
              <a:t>X+Y+Z’</a:t>
            </a:r>
            <a:endParaRPr lang="en-IN" sz="2200" b="1" dirty="0"/>
          </a:p>
        </p:txBody>
      </p:sp>
      <p:sp>
        <p:nvSpPr>
          <p:cNvPr id="6" name="Rectangle 5"/>
          <p:cNvSpPr/>
          <p:nvPr/>
        </p:nvSpPr>
        <p:spPr>
          <a:xfrm>
            <a:off x="6372200" y="2492896"/>
            <a:ext cx="1296144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 smtClean="0"/>
              <a:t>X+Y’+Z’</a:t>
            </a:r>
            <a:endParaRPr lang="en-IN" sz="2200" b="1" dirty="0"/>
          </a:p>
        </p:txBody>
      </p:sp>
      <p:sp>
        <p:nvSpPr>
          <p:cNvPr id="7" name="Rectangle 6"/>
          <p:cNvSpPr/>
          <p:nvPr/>
        </p:nvSpPr>
        <p:spPr>
          <a:xfrm>
            <a:off x="6372200" y="3501008"/>
            <a:ext cx="1296144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 smtClean="0"/>
              <a:t>X’+Y+Z’</a:t>
            </a:r>
            <a:endParaRPr lang="en-IN" sz="2200" b="1" dirty="0"/>
          </a:p>
        </p:txBody>
      </p:sp>
      <p:sp>
        <p:nvSpPr>
          <p:cNvPr id="8" name="Rectangle 7"/>
          <p:cNvSpPr/>
          <p:nvPr/>
        </p:nvSpPr>
        <p:spPr>
          <a:xfrm>
            <a:off x="467544" y="5589240"/>
            <a:ext cx="8280920" cy="936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smtClean="0"/>
              <a:t>F(X,Y,Z)=(X+Y+Z’)(X+Y’+Z’)(X’+Y+Z’)</a:t>
            </a:r>
            <a:endParaRPr lang="en-IN" sz="3600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8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0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8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0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8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0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38187" y="0"/>
            <a:ext cx="7667625" cy="5805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124744"/>
            <a:ext cx="8229600" cy="3960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548680"/>
            <a:ext cx="8229600" cy="25528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9552" y="4221088"/>
            <a:ext cx="7886590" cy="720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1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1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404664"/>
            <a:ext cx="8229600" cy="33843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31032" y="4437112"/>
            <a:ext cx="8712968" cy="79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92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92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State and verify the distributive law</a:t>
            </a:r>
            <a:br>
              <a:rPr lang="en-US" dirty="0" smtClean="0"/>
            </a:br>
            <a:r>
              <a:rPr lang="en-US" dirty="0" smtClean="0"/>
              <a:t>using truth table</a:t>
            </a:r>
            <a:endParaRPr lang="en-IN" dirty="0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6923" y="1628800"/>
            <a:ext cx="9007077" cy="35283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332656"/>
            <a:ext cx="8424936" cy="53285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 operator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OR operator is used to perform logical addition and the symbol for OR operator is (+) plus.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692696"/>
            <a:ext cx="8568952" cy="53285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692696"/>
            <a:ext cx="8280920" cy="53285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332656"/>
            <a:ext cx="8640960" cy="51125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32656"/>
            <a:ext cx="8229600" cy="5793507"/>
          </a:xfrm>
        </p:spPr>
        <p:txBody>
          <a:bodyPr/>
          <a:lstStyle/>
          <a:p>
            <a:r>
              <a:rPr lang="en-US" dirty="0" smtClean="0"/>
              <a:t>Seven invertors are cascaded after one </a:t>
            </a:r>
            <a:r>
              <a:rPr lang="en-US" dirty="0" err="1" smtClean="0"/>
              <a:t>another.What</a:t>
            </a:r>
            <a:r>
              <a:rPr lang="en-US" dirty="0" smtClean="0"/>
              <a:t> will be the output if the input is 1?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err="1" smtClean="0"/>
              <a:t>Ans</a:t>
            </a:r>
            <a:r>
              <a:rPr lang="en-US" dirty="0" smtClean="0"/>
              <a:t> 0</a:t>
            </a:r>
            <a:endParaRPr lang="en-IN" dirty="0"/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Karnaugh</a:t>
            </a:r>
            <a:r>
              <a:rPr lang="en-US" dirty="0" smtClean="0"/>
              <a:t> Maps</a:t>
            </a:r>
            <a:endParaRPr 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714348" y="1357298"/>
            <a:ext cx="7510877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857224" y="142852"/>
            <a:ext cx="7143799" cy="61436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928794" y="142852"/>
            <a:ext cx="5000660" cy="63791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2071670" y="0"/>
            <a:ext cx="4000528" cy="6608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643042" y="142852"/>
            <a:ext cx="5214974" cy="6212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500034" y="285727"/>
            <a:ext cx="6143668" cy="60033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Truth table for OR operator</a:t>
            </a:r>
            <a:endParaRPr lang="en-IN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457200" y="1600200"/>
          <a:ext cx="8229600" cy="2895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X</a:t>
                      </a:r>
                      <a:endParaRPr lang="en-IN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Y</a:t>
                      </a:r>
                      <a:endParaRPr lang="en-IN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X+Y</a:t>
                      </a:r>
                      <a:endParaRPr lang="en-IN" sz="3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0</a:t>
                      </a:r>
                      <a:endParaRPr lang="en-IN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0</a:t>
                      </a:r>
                      <a:endParaRPr lang="en-IN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0</a:t>
                      </a:r>
                      <a:endParaRPr lang="en-IN" sz="3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0</a:t>
                      </a:r>
                      <a:endParaRPr lang="en-IN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1</a:t>
                      </a:r>
                      <a:endParaRPr lang="en-IN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1</a:t>
                      </a:r>
                      <a:endParaRPr lang="en-IN" sz="3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1</a:t>
                      </a:r>
                      <a:endParaRPr lang="en-IN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0</a:t>
                      </a:r>
                      <a:endParaRPr lang="en-IN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1</a:t>
                      </a:r>
                      <a:endParaRPr lang="en-IN" sz="3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1</a:t>
                      </a:r>
                      <a:endParaRPr lang="en-IN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1</a:t>
                      </a:r>
                      <a:endParaRPr lang="en-IN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1</a:t>
                      </a:r>
                      <a:endParaRPr lang="en-IN" sz="3200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285720" y="571480"/>
            <a:ext cx="7858180" cy="44639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785918" y="285728"/>
            <a:ext cx="4929222" cy="50546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571472" y="428604"/>
            <a:ext cx="8001056" cy="34240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285720" y="428604"/>
            <a:ext cx="8001056" cy="44387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214282" y="357166"/>
            <a:ext cx="8282709" cy="32861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85852" y="3286124"/>
            <a:ext cx="6643734" cy="32146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500034" y="214290"/>
            <a:ext cx="7858180" cy="4890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285720" y="285728"/>
            <a:ext cx="7929618" cy="27119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14348" y="2714620"/>
            <a:ext cx="8072494" cy="4143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332657"/>
            <a:ext cx="7848871" cy="22322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404664"/>
            <a:ext cx="7632848" cy="49269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1124744"/>
            <a:ext cx="7704856" cy="38884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Evaluation of </a:t>
            </a:r>
            <a:r>
              <a:rPr lang="en-US" dirty="0" err="1" smtClean="0"/>
              <a:t>boolean</a:t>
            </a:r>
            <a:r>
              <a:rPr lang="en-US" dirty="0" smtClean="0"/>
              <a:t> expression using truth table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Logical variables are combined by means of logical operators(AND,OR,NOT) to form a </a:t>
            </a:r>
            <a:r>
              <a:rPr lang="en-US" dirty="0" err="1" smtClean="0"/>
              <a:t>boolean</a:t>
            </a:r>
            <a:r>
              <a:rPr lang="en-US" dirty="0" smtClean="0"/>
              <a:t> expression.</a:t>
            </a:r>
          </a:p>
          <a:p>
            <a:endParaRPr lang="en-US" dirty="0"/>
          </a:p>
          <a:p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404664"/>
            <a:ext cx="8117090" cy="18722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260648"/>
            <a:ext cx="7416824" cy="5307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9592" y="1124744"/>
            <a:ext cx="7041365" cy="34563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5577483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764704"/>
            <a:ext cx="8676456" cy="41044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584" y="476673"/>
            <a:ext cx="7272808" cy="58326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548680"/>
            <a:ext cx="8064896" cy="4536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404664"/>
            <a:ext cx="7848871" cy="4680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32656"/>
            <a:ext cx="8229600" cy="5793507"/>
          </a:xfrm>
        </p:spPr>
        <p:txBody>
          <a:bodyPr/>
          <a:lstStyle/>
          <a:p>
            <a:r>
              <a:rPr lang="en-US" dirty="0" smtClean="0"/>
              <a:t>Obtain a simplified form for the following </a:t>
            </a:r>
            <a:r>
              <a:rPr lang="en-US" dirty="0" err="1" smtClean="0"/>
              <a:t>boolean</a:t>
            </a:r>
            <a:r>
              <a:rPr lang="en-US" dirty="0" smtClean="0"/>
              <a:t> expression using K maps</a:t>
            </a:r>
          </a:p>
          <a:p>
            <a:endParaRPr lang="en-US" dirty="0" smtClean="0"/>
          </a:p>
          <a:p>
            <a:r>
              <a:rPr lang="en-US" dirty="0" smtClean="0"/>
              <a:t>F(</a:t>
            </a:r>
            <a:r>
              <a:rPr lang="en-US" dirty="0" err="1" smtClean="0"/>
              <a:t>abcd</a:t>
            </a:r>
            <a:r>
              <a:rPr lang="en-US" dirty="0" smtClean="0"/>
              <a:t>)=    (0,1,2,3,4,5,10,11,15)</a:t>
            </a:r>
          </a:p>
          <a:p>
            <a:endParaRPr lang="en-US" dirty="0" smtClean="0"/>
          </a:p>
          <a:p>
            <a:r>
              <a:rPr lang="en-US" dirty="0" smtClean="0"/>
              <a:t>Also draw the logic circuit diagram for the simplified expression using basic gates</a:t>
            </a:r>
            <a:endParaRPr lang="en-IN" dirty="0"/>
          </a:p>
        </p:txBody>
      </p:sp>
      <p:pic>
        <p:nvPicPr>
          <p:cNvPr id="4" name="Picture 2" descr="C:\Users\Sheldon\Downloads\capital-sigma_zpsddb4ed5c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67744" y="2132856"/>
            <a:ext cx="360040" cy="39004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57200" y="620688"/>
            <a:ext cx="8229600" cy="5505475"/>
          </a:xfrm>
        </p:spPr>
        <p:txBody>
          <a:bodyPr/>
          <a:lstStyle/>
          <a:p>
            <a:pPr>
              <a:buNone/>
            </a:pPr>
            <a:endParaRPr lang="en-US" dirty="0" smtClean="0"/>
          </a:p>
          <a:p>
            <a:endParaRPr lang="en-US" dirty="0" smtClean="0"/>
          </a:p>
          <a:p>
            <a:pPr>
              <a:buNone/>
            </a:pPr>
            <a:endParaRPr lang="en-IN" dirty="0"/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Half Adder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188840"/>
          </a:xfrm>
        </p:spPr>
        <p:txBody>
          <a:bodyPr/>
          <a:lstStyle/>
          <a:p>
            <a:r>
              <a:rPr lang="en-US" dirty="0" smtClean="0"/>
              <a:t>Half adder is a combinational circuit that performs the addition of two </a:t>
            </a:r>
            <a:r>
              <a:rPr lang="en-US" dirty="0" err="1" smtClean="0"/>
              <a:t>bits,this</a:t>
            </a:r>
            <a:r>
              <a:rPr lang="en-US" dirty="0" smtClean="0"/>
              <a:t> circuit needs two binary inputs and two binary outputs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IN" dirty="0"/>
          </a:p>
        </p:txBody>
      </p:sp>
      <p:pic>
        <p:nvPicPr>
          <p:cNvPr id="6" name="Picture 2" descr="C:\Users\Sheldon\Downloads\halfadderillus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95736" y="4005064"/>
            <a:ext cx="4176464" cy="172819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44105" y="692696"/>
            <a:ext cx="12477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827584" y="764704"/>
            <a:ext cx="1334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For Example</a:t>
            </a:r>
            <a:endParaRPr lang="en-IN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1524001" y="1397000"/>
          <a:ext cx="6072339" cy="466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7477"/>
                <a:gridCol w="867477"/>
                <a:gridCol w="867477"/>
                <a:gridCol w="867477"/>
                <a:gridCol w="867477"/>
                <a:gridCol w="867477"/>
                <a:gridCol w="867477"/>
              </a:tblGrid>
              <a:tr h="362294">
                <a:tc>
                  <a:txBody>
                    <a:bodyPr/>
                    <a:lstStyle/>
                    <a:p>
                      <a:r>
                        <a:rPr lang="en-US" sz="2800" b="1" dirty="0" smtClean="0"/>
                        <a:t>X</a:t>
                      </a:r>
                      <a:endParaRPr lang="en-IN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b="1" dirty="0" smtClean="0"/>
                        <a:t>Y</a:t>
                      </a:r>
                      <a:endParaRPr lang="en-IN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b="1" dirty="0" smtClean="0"/>
                        <a:t>Z</a:t>
                      </a:r>
                      <a:endParaRPr lang="en-IN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b="1" dirty="0" smtClean="0"/>
                        <a:t>YZ</a:t>
                      </a:r>
                      <a:endParaRPr lang="en-IN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2800" b="1" dirty="0"/>
                    </a:p>
                  </a:txBody>
                  <a:tcPr/>
                </a:tc>
              </a:tr>
              <a:tr h="362294">
                <a:tc>
                  <a:txBody>
                    <a:bodyPr/>
                    <a:lstStyle/>
                    <a:p>
                      <a:r>
                        <a:rPr lang="en-US" sz="2800" b="1" dirty="0" smtClean="0"/>
                        <a:t>0</a:t>
                      </a:r>
                      <a:endParaRPr lang="en-IN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b="1" dirty="0" smtClean="0"/>
                        <a:t>0</a:t>
                      </a:r>
                      <a:endParaRPr lang="en-IN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b="1" dirty="0" smtClean="0"/>
                        <a:t>0</a:t>
                      </a:r>
                      <a:endParaRPr lang="en-IN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b="1" dirty="0" smtClean="0"/>
                        <a:t>0</a:t>
                      </a:r>
                      <a:endParaRPr lang="en-IN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b="1" dirty="0" smtClean="0"/>
                        <a:t>1</a:t>
                      </a:r>
                      <a:endParaRPr lang="en-IN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b="1" dirty="0" smtClean="0"/>
                        <a:t>1</a:t>
                      </a:r>
                      <a:endParaRPr lang="en-IN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b="1" dirty="0" smtClean="0"/>
                        <a:t>1</a:t>
                      </a:r>
                      <a:endParaRPr lang="en-IN" sz="2800" b="1" dirty="0"/>
                    </a:p>
                  </a:txBody>
                  <a:tcPr/>
                </a:tc>
              </a:tr>
              <a:tr h="362294">
                <a:tc>
                  <a:txBody>
                    <a:bodyPr/>
                    <a:lstStyle/>
                    <a:p>
                      <a:r>
                        <a:rPr lang="en-US" sz="2800" b="1" dirty="0" smtClean="0"/>
                        <a:t>0</a:t>
                      </a:r>
                      <a:endParaRPr lang="en-IN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b="1" dirty="0" smtClean="0"/>
                        <a:t>0</a:t>
                      </a:r>
                      <a:endParaRPr lang="en-IN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b="1" dirty="0" smtClean="0"/>
                        <a:t>1</a:t>
                      </a:r>
                      <a:endParaRPr lang="en-IN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b="1" dirty="0" smtClean="0"/>
                        <a:t>0</a:t>
                      </a:r>
                      <a:endParaRPr lang="en-IN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b="1" dirty="0" smtClean="0"/>
                        <a:t>1</a:t>
                      </a:r>
                      <a:endParaRPr lang="en-IN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b="1" dirty="0" smtClean="0"/>
                        <a:t>0</a:t>
                      </a:r>
                      <a:endParaRPr lang="en-IN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b="1" dirty="0" smtClean="0"/>
                        <a:t>1</a:t>
                      </a:r>
                      <a:endParaRPr lang="en-IN" sz="2800" b="1" dirty="0"/>
                    </a:p>
                  </a:txBody>
                  <a:tcPr/>
                </a:tc>
              </a:tr>
              <a:tr h="362294">
                <a:tc>
                  <a:txBody>
                    <a:bodyPr/>
                    <a:lstStyle/>
                    <a:p>
                      <a:r>
                        <a:rPr lang="en-US" sz="2800" b="1" dirty="0" smtClean="0"/>
                        <a:t>0</a:t>
                      </a:r>
                      <a:endParaRPr lang="en-IN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b="1" dirty="0" smtClean="0"/>
                        <a:t>1</a:t>
                      </a:r>
                      <a:endParaRPr lang="en-IN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b="1" dirty="0" smtClean="0"/>
                        <a:t>0</a:t>
                      </a:r>
                      <a:endParaRPr lang="en-IN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b="1" dirty="0" smtClean="0"/>
                        <a:t>0</a:t>
                      </a:r>
                      <a:endParaRPr lang="en-IN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b="1" dirty="0" smtClean="0"/>
                        <a:t>1</a:t>
                      </a:r>
                      <a:endParaRPr lang="en-IN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b="1" dirty="0" smtClean="0"/>
                        <a:t>1</a:t>
                      </a:r>
                      <a:endParaRPr lang="en-IN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b="1" dirty="0" smtClean="0"/>
                        <a:t>1</a:t>
                      </a:r>
                      <a:endParaRPr lang="en-IN" sz="2800" b="1" dirty="0"/>
                    </a:p>
                  </a:txBody>
                  <a:tcPr/>
                </a:tc>
              </a:tr>
              <a:tr h="362294">
                <a:tc>
                  <a:txBody>
                    <a:bodyPr/>
                    <a:lstStyle/>
                    <a:p>
                      <a:r>
                        <a:rPr lang="en-US" sz="2800" b="1" dirty="0" smtClean="0"/>
                        <a:t>0</a:t>
                      </a:r>
                      <a:endParaRPr lang="en-IN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b="1" dirty="0" smtClean="0"/>
                        <a:t>1</a:t>
                      </a:r>
                      <a:endParaRPr lang="en-IN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b="1" dirty="0" smtClean="0"/>
                        <a:t>1</a:t>
                      </a:r>
                      <a:endParaRPr lang="en-IN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b="1" dirty="0" smtClean="0"/>
                        <a:t>1</a:t>
                      </a:r>
                      <a:endParaRPr lang="en-IN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b="1" dirty="0" smtClean="0"/>
                        <a:t>0</a:t>
                      </a:r>
                      <a:endParaRPr lang="en-IN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b="1" dirty="0" smtClean="0"/>
                        <a:t>0</a:t>
                      </a:r>
                      <a:endParaRPr lang="en-IN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b="1" dirty="0" smtClean="0"/>
                        <a:t>0</a:t>
                      </a:r>
                      <a:endParaRPr lang="en-IN" sz="2800" b="1" dirty="0"/>
                    </a:p>
                  </a:txBody>
                  <a:tcPr/>
                </a:tc>
              </a:tr>
              <a:tr h="362294">
                <a:tc>
                  <a:txBody>
                    <a:bodyPr/>
                    <a:lstStyle/>
                    <a:p>
                      <a:r>
                        <a:rPr lang="en-US" sz="2800" b="1" dirty="0" smtClean="0"/>
                        <a:t>1</a:t>
                      </a:r>
                      <a:endParaRPr lang="en-IN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b="1" dirty="0" smtClean="0"/>
                        <a:t>0</a:t>
                      </a:r>
                      <a:endParaRPr lang="en-IN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b="1" dirty="0" smtClean="0"/>
                        <a:t>0</a:t>
                      </a:r>
                      <a:endParaRPr lang="en-IN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b="1" dirty="0" smtClean="0"/>
                        <a:t>0</a:t>
                      </a:r>
                      <a:endParaRPr lang="en-IN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b="1" dirty="0" smtClean="0"/>
                        <a:t>1</a:t>
                      </a:r>
                      <a:endParaRPr lang="en-IN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b="1" dirty="0" smtClean="0"/>
                        <a:t>1</a:t>
                      </a:r>
                      <a:endParaRPr lang="en-IN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b="1" dirty="0" smtClean="0"/>
                        <a:t>1</a:t>
                      </a:r>
                      <a:endParaRPr lang="en-IN" sz="2800" b="1" dirty="0"/>
                    </a:p>
                  </a:txBody>
                  <a:tcPr/>
                </a:tc>
              </a:tr>
              <a:tr h="362294">
                <a:tc>
                  <a:txBody>
                    <a:bodyPr/>
                    <a:lstStyle/>
                    <a:p>
                      <a:r>
                        <a:rPr lang="en-US" sz="2800" b="1" dirty="0" smtClean="0"/>
                        <a:t>1</a:t>
                      </a:r>
                      <a:endParaRPr lang="en-IN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b="1" dirty="0" smtClean="0"/>
                        <a:t>0</a:t>
                      </a:r>
                      <a:endParaRPr lang="en-IN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b="1" dirty="0" smtClean="0"/>
                        <a:t>1</a:t>
                      </a:r>
                      <a:endParaRPr lang="en-IN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b="1" dirty="0" smtClean="0"/>
                        <a:t>0</a:t>
                      </a:r>
                      <a:endParaRPr lang="en-IN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b="1" dirty="0" smtClean="0"/>
                        <a:t>1</a:t>
                      </a:r>
                      <a:endParaRPr lang="en-IN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b="1" dirty="0" smtClean="0"/>
                        <a:t>0</a:t>
                      </a:r>
                      <a:endParaRPr lang="en-IN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b="1" dirty="0" smtClean="0"/>
                        <a:t>1</a:t>
                      </a:r>
                      <a:endParaRPr lang="en-IN" sz="2800" b="1" dirty="0"/>
                    </a:p>
                  </a:txBody>
                  <a:tcPr/>
                </a:tc>
              </a:tr>
              <a:tr h="362294">
                <a:tc>
                  <a:txBody>
                    <a:bodyPr/>
                    <a:lstStyle/>
                    <a:p>
                      <a:r>
                        <a:rPr lang="en-US" sz="2800" b="1" dirty="0" smtClean="0"/>
                        <a:t>1</a:t>
                      </a:r>
                      <a:endParaRPr lang="en-IN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b="1" dirty="0" smtClean="0"/>
                        <a:t>1</a:t>
                      </a:r>
                      <a:endParaRPr lang="en-IN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b="1" dirty="0" smtClean="0"/>
                        <a:t>0</a:t>
                      </a:r>
                      <a:endParaRPr lang="en-IN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b="1" dirty="0" smtClean="0"/>
                        <a:t>0</a:t>
                      </a:r>
                      <a:endParaRPr lang="en-IN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b="1" dirty="0" smtClean="0"/>
                        <a:t>1</a:t>
                      </a:r>
                      <a:endParaRPr lang="en-IN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b="1" dirty="0" smtClean="0"/>
                        <a:t>1</a:t>
                      </a:r>
                      <a:endParaRPr lang="en-IN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b="1" dirty="0" smtClean="0"/>
                        <a:t>1</a:t>
                      </a:r>
                      <a:endParaRPr lang="en-IN" sz="2800" b="1" dirty="0"/>
                    </a:p>
                  </a:txBody>
                  <a:tcPr/>
                </a:tc>
              </a:tr>
              <a:tr h="362294">
                <a:tc>
                  <a:txBody>
                    <a:bodyPr/>
                    <a:lstStyle/>
                    <a:p>
                      <a:r>
                        <a:rPr lang="en-US" sz="2800" b="1" dirty="0" smtClean="0"/>
                        <a:t>1</a:t>
                      </a:r>
                      <a:endParaRPr lang="en-IN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b="1" dirty="0" smtClean="0"/>
                        <a:t>1</a:t>
                      </a:r>
                      <a:endParaRPr lang="en-IN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b="1" dirty="0" smtClean="0"/>
                        <a:t>1</a:t>
                      </a:r>
                      <a:endParaRPr lang="en-IN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b="1" dirty="0" smtClean="0"/>
                        <a:t>1</a:t>
                      </a:r>
                      <a:endParaRPr lang="en-IN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b="1" dirty="0" smtClean="0"/>
                        <a:t>0</a:t>
                      </a:r>
                      <a:endParaRPr lang="en-IN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b="1" dirty="0" smtClean="0"/>
                        <a:t>0</a:t>
                      </a:r>
                      <a:endParaRPr lang="en-IN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b="1" dirty="0" smtClean="0"/>
                        <a:t>1</a:t>
                      </a:r>
                      <a:endParaRPr lang="en-IN" sz="2800" b="1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48064" y="1268760"/>
            <a:ext cx="546544" cy="5155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12160" y="1412776"/>
            <a:ext cx="352425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660232" y="1340768"/>
            <a:ext cx="12477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Truth Table Half Adder</a:t>
            </a:r>
            <a:endParaRPr lang="en-IN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457200" y="1600200"/>
          <a:ext cx="8229600" cy="259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7400"/>
                <a:gridCol w="2057400"/>
                <a:gridCol w="2057400"/>
                <a:gridCol w="20574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/>
                        <a:t>A</a:t>
                      </a:r>
                      <a:endParaRPr lang="en-IN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/>
                        <a:t>B</a:t>
                      </a:r>
                      <a:endParaRPr lang="en-IN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/>
                        <a:t>SUM</a:t>
                      </a:r>
                      <a:endParaRPr lang="en-IN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/>
                        <a:t>CARRY</a:t>
                      </a:r>
                      <a:endParaRPr lang="en-IN" sz="2800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/>
                        <a:t>0</a:t>
                      </a:r>
                      <a:endParaRPr lang="en-IN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/>
                        <a:t>0</a:t>
                      </a:r>
                      <a:endParaRPr lang="en-IN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/>
                        <a:t>0</a:t>
                      </a:r>
                      <a:endParaRPr lang="en-IN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/>
                        <a:t>0</a:t>
                      </a:r>
                      <a:endParaRPr lang="en-IN" sz="2800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/>
                        <a:t>0</a:t>
                      </a:r>
                      <a:endParaRPr lang="en-IN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/>
                        <a:t>1</a:t>
                      </a:r>
                      <a:endParaRPr lang="en-IN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/>
                        <a:t>1</a:t>
                      </a:r>
                      <a:endParaRPr lang="en-IN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/>
                        <a:t>0</a:t>
                      </a:r>
                      <a:endParaRPr lang="en-IN" sz="2800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/>
                        <a:t>1</a:t>
                      </a:r>
                      <a:endParaRPr lang="en-IN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/>
                        <a:t>0</a:t>
                      </a:r>
                      <a:endParaRPr lang="en-IN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/>
                        <a:t>1</a:t>
                      </a:r>
                      <a:endParaRPr lang="en-IN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/>
                        <a:t>0</a:t>
                      </a:r>
                      <a:endParaRPr lang="en-IN" sz="2800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/>
                        <a:t>1</a:t>
                      </a:r>
                      <a:endParaRPr lang="en-IN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/>
                        <a:t>1</a:t>
                      </a:r>
                      <a:endParaRPr lang="en-IN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/>
                        <a:t>0</a:t>
                      </a:r>
                      <a:endParaRPr lang="en-IN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/>
                        <a:t>1</a:t>
                      </a:r>
                      <a:endParaRPr lang="en-IN" sz="2800" b="1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611560" y="4941168"/>
            <a:ext cx="7416824" cy="11521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S=A’B+AB’</a:t>
            </a:r>
          </a:p>
          <a:p>
            <a:pPr algn="ctr"/>
            <a:r>
              <a:rPr lang="en-US" sz="3200" b="1" dirty="0" smtClean="0"/>
              <a:t>C=AB</a:t>
            </a:r>
            <a:endParaRPr lang="en-IN" sz="3200" b="1" dirty="0"/>
          </a:p>
        </p:txBody>
      </p:sp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Circuit for half adder</a:t>
            </a:r>
            <a:endParaRPr lang="en-IN" dirty="0"/>
          </a:p>
        </p:txBody>
      </p:sp>
      <p:pic>
        <p:nvPicPr>
          <p:cNvPr id="2050" name="Picture 2" descr="C:\Users\Sheldon\Downloads\Half-Adder-Circuit.gif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9592" y="1700808"/>
            <a:ext cx="7128792" cy="311487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Sheldon\Downloads\half-adder-using-NAND-gate.pn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692696"/>
            <a:ext cx="7776863" cy="504055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188640"/>
            <a:ext cx="8229600" cy="1143000"/>
          </a:xfrm>
        </p:spPr>
        <p:txBody>
          <a:bodyPr/>
          <a:lstStyle/>
          <a:p>
            <a:r>
              <a:rPr lang="en-US" dirty="0" smtClean="0"/>
              <a:t>Full Adders</a:t>
            </a:r>
            <a:endParaRPr lang="en-IN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IN" dirty="0" smtClean="0"/>
              <a:t>The main difference between a half-adder and a full-adder is that the full-adder has three inputs and two outputs. The first two inputs are A and B and the third input is an input carry designated as CIN. 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IN" dirty="0" smtClean="0"/>
              <a:t>the output S is an EXOR between the input A and the half-adder SUM output with B and CIN inputs. </a:t>
            </a:r>
            <a:endParaRPr lang="en-IN" dirty="0"/>
          </a:p>
        </p:txBody>
      </p:sp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32656"/>
            <a:ext cx="8229600" cy="5793507"/>
          </a:xfrm>
        </p:spPr>
        <p:txBody>
          <a:bodyPr>
            <a:normAutofit lnSpcReduction="10000"/>
          </a:bodyPr>
          <a:lstStyle/>
          <a:p>
            <a:r>
              <a:rPr lang="en-IN" dirty="0" smtClean="0"/>
              <a:t>Thus, we can implement a full adder circuit with the help of two half adder circuits. 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IN" dirty="0" smtClean="0"/>
              <a:t>The first will half adder will be used to add A and B to produce a partial Sum. The second half adder logic can be used to add CIN to the Sum produced by the first half adder to get the final S output. If any of the half adder logic produces a carry, there will be an output carry. Thus, COUT will be an OR function of the half-adder Carry outputs. </a:t>
            </a:r>
            <a:endParaRPr lang="en-IN" dirty="0"/>
          </a:p>
        </p:txBody>
      </p:sp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404664"/>
            <a:ext cx="4608512" cy="60113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0" y="2492896"/>
            <a:ext cx="4016446" cy="2160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57158" y="357166"/>
            <a:ext cx="7891999" cy="49292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568" y="1988840"/>
            <a:ext cx="7892505" cy="37444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2" name="Picture 4" descr="S = A \oplus B \oplus C_{in}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3569" y="908720"/>
            <a:ext cx="3672408" cy="427612"/>
          </a:xfrm>
          <a:prstGeom prst="rect">
            <a:avLst/>
          </a:prstGeom>
          <a:noFill/>
        </p:spPr>
      </p:pic>
      <p:pic>
        <p:nvPicPr>
          <p:cNvPr id="2053" name="Picture 5" descr="C_{out} = (A \cdot B) + (C_{in} \cdot (A \oplus B))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83568" y="1556792"/>
            <a:ext cx="5575449" cy="43204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Logic gates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gate is simply an electronic circuit which operates on one or more signal to produce an output signal.</a:t>
            </a:r>
          </a:p>
          <a:p>
            <a:endParaRPr lang="en-US" dirty="0"/>
          </a:p>
          <a:p>
            <a:r>
              <a:rPr lang="en-US" dirty="0" smtClean="0"/>
              <a:t>Fundamental Gates</a:t>
            </a:r>
          </a:p>
          <a:p>
            <a:r>
              <a:rPr lang="en-US" dirty="0" smtClean="0"/>
              <a:t>Derived Gates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Fundamental Gates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These are the basic gates which are not constructed from other gates these are</a:t>
            </a:r>
          </a:p>
          <a:p>
            <a:endParaRPr lang="en-US" dirty="0"/>
          </a:p>
          <a:p>
            <a:r>
              <a:rPr lang="en-US" dirty="0" smtClean="0"/>
              <a:t>1)AND gate</a:t>
            </a:r>
          </a:p>
          <a:p>
            <a:r>
              <a:rPr lang="en-US" dirty="0" smtClean="0"/>
              <a:t>2)OR gate</a:t>
            </a:r>
          </a:p>
          <a:p>
            <a:r>
              <a:rPr lang="en-US" dirty="0" smtClean="0"/>
              <a:t>3)NOT gate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GATE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This gate has two or more input signals but only one output </a:t>
            </a:r>
            <a:r>
              <a:rPr lang="en-US" dirty="0" err="1" smtClean="0"/>
              <a:t>signal.This</a:t>
            </a:r>
            <a:r>
              <a:rPr lang="en-US" dirty="0" smtClean="0"/>
              <a:t> gate </a:t>
            </a:r>
            <a:r>
              <a:rPr lang="en-US" dirty="0" err="1" smtClean="0"/>
              <a:t>producesoutput</a:t>
            </a:r>
            <a:r>
              <a:rPr lang="en-US" dirty="0" smtClean="0"/>
              <a:t> 1 when all inputs are 1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Sheldon\Pictures\2000px-AND_Gate.svg.pn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3933056"/>
            <a:ext cx="7355160" cy="2122249"/>
          </a:xfrm>
          <a:prstGeom prst="rect">
            <a:avLst/>
          </a:prstGeom>
          <a:noFill/>
        </p:spPr>
      </p:pic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1475656" y="620688"/>
          <a:ext cx="6096000" cy="259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/>
                <a:gridCol w="2032000"/>
                <a:gridCol w="20320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/>
                        <a:t>X</a:t>
                      </a:r>
                      <a:endParaRPr lang="en-IN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/>
                        <a:t>Y</a:t>
                      </a:r>
                      <a:endParaRPr lang="en-IN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/>
                        <a:t>Z(X.Y)</a:t>
                      </a:r>
                      <a:endParaRPr lang="en-IN" sz="2800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/>
                        <a:t>0</a:t>
                      </a:r>
                      <a:endParaRPr lang="en-IN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/>
                        <a:t>0</a:t>
                      </a:r>
                      <a:endParaRPr lang="en-IN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/>
                        <a:t>0</a:t>
                      </a:r>
                      <a:endParaRPr lang="en-IN" sz="2800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/>
                        <a:t>0</a:t>
                      </a:r>
                      <a:endParaRPr lang="en-IN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/>
                        <a:t>1</a:t>
                      </a:r>
                      <a:endParaRPr lang="en-IN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/>
                        <a:t>0</a:t>
                      </a:r>
                      <a:endParaRPr lang="en-IN" sz="2800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/>
                        <a:t>1</a:t>
                      </a:r>
                      <a:endParaRPr lang="en-IN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/>
                        <a:t>0</a:t>
                      </a:r>
                      <a:endParaRPr lang="en-IN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/>
                        <a:t>1</a:t>
                      </a:r>
                      <a:endParaRPr lang="en-IN" sz="2800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/>
                        <a:t>1</a:t>
                      </a:r>
                      <a:endParaRPr lang="en-IN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/>
                        <a:t>1</a:t>
                      </a:r>
                      <a:endParaRPr lang="en-IN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/>
                        <a:t>1</a:t>
                      </a:r>
                      <a:endParaRPr lang="en-IN" sz="2800" b="1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04664"/>
            <a:ext cx="8229600" cy="5721499"/>
          </a:xfrm>
        </p:spPr>
        <p:txBody>
          <a:bodyPr/>
          <a:lstStyle/>
          <a:p>
            <a:r>
              <a:rPr lang="en-US" dirty="0" smtClean="0"/>
              <a:t>Boolean algebra was used to design the switching circuit of the computer.</a:t>
            </a:r>
          </a:p>
          <a:p>
            <a:endParaRPr lang="en-US" dirty="0"/>
          </a:p>
          <a:p>
            <a:r>
              <a:rPr lang="en-US" dirty="0" smtClean="0"/>
              <a:t>By using </a:t>
            </a:r>
            <a:r>
              <a:rPr lang="en-US" dirty="0" err="1" smtClean="0"/>
              <a:t>boolean</a:t>
            </a:r>
            <a:r>
              <a:rPr lang="en-US" dirty="0" smtClean="0"/>
              <a:t> </a:t>
            </a:r>
            <a:r>
              <a:rPr lang="en-US" dirty="0" err="1" smtClean="0"/>
              <a:t>algebra,the</a:t>
            </a:r>
            <a:r>
              <a:rPr lang="en-US" dirty="0" smtClean="0"/>
              <a:t> computer can do logical thinking very fast and inexpensively.</a:t>
            </a:r>
          </a:p>
          <a:p>
            <a:endParaRPr lang="en-US" dirty="0"/>
          </a:p>
          <a:p>
            <a:r>
              <a:rPr lang="en-US" dirty="0" smtClean="0"/>
              <a:t>Boolean algebra was developed by George </a:t>
            </a:r>
            <a:r>
              <a:rPr lang="en-US" dirty="0" err="1" smtClean="0"/>
              <a:t>Bool</a:t>
            </a:r>
            <a:r>
              <a:rPr lang="en-US" dirty="0" smtClean="0"/>
              <a:t>.</a:t>
            </a:r>
            <a:endParaRPr lang="en-IN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 gate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This gate has 2 or more input signals but only one output </a:t>
            </a:r>
            <a:r>
              <a:rPr lang="en-US" dirty="0" err="1" smtClean="0"/>
              <a:t>signals.This</a:t>
            </a:r>
            <a:r>
              <a:rPr lang="en-US" dirty="0" smtClean="0"/>
              <a:t> gate produces output 1 when any of the inputs are 1.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Sheldon\Pictures\images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1124744"/>
            <a:ext cx="7560839" cy="460851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 gate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NOT gate has only one input and one output </a:t>
            </a:r>
            <a:r>
              <a:rPr lang="en-US" dirty="0" err="1" smtClean="0"/>
              <a:t>signal.The</a:t>
            </a:r>
            <a:r>
              <a:rPr lang="en-US" dirty="0" smtClean="0"/>
              <a:t> output state is always the opposite of the input state.</a:t>
            </a:r>
          </a:p>
          <a:p>
            <a:endParaRPr lang="en-US" dirty="0"/>
          </a:p>
          <a:p>
            <a:r>
              <a:rPr lang="en-US" dirty="0" smtClean="0"/>
              <a:t>This gate is also called the complement gate because it complements the input value.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Sheldon\Pictures\images.pn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692696"/>
            <a:ext cx="7776864" cy="460851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DERIVED GATES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These gates are derived from the fundamental  </a:t>
            </a:r>
            <a:r>
              <a:rPr lang="en-US" dirty="0" err="1" smtClean="0"/>
              <a:t>gates.These</a:t>
            </a:r>
            <a:r>
              <a:rPr lang="en-US" dirty="0" smtClean="0"/>
              <a:t> are</a:t>
            </a:r>
          </a:p>
          <a:p>
            <a:endParaRPr lang="en-US" dirty="0"/>
          </a:p>
          <a:p>
            <a:r>
              <a:rPr lang="en-US" dirty="0" smtClean="0"/>
              <a:t>1)NOR gate</a:t>
            </a:r>
          </a:p>
          <a:p>
            <a:r>
              <a:rPr lang="en-US" dirty="0" smtClean="0"/>
              <a:t>2)NAND gate</a:t>
            </a:r>
          </a:p>
          <a:p>
            <a:r>
              <a:rPr lang="en-US" dirty="0" smtClean="0"/>
              <a:t>3)XOR gate</a:t>
            </a:r>
          </a:p>
          <a:p>
            <a:r>
              <a:rPr lang="en-US" dirty="0" smtClean="0"/>
              <a:t>4)XNOR gate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NOR gate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This gate is the combination of the NOT and the OR </a:t>
            </a:r>
            <a:r>
              <a:rPr lang="en-US" dirty="0" err="1" smtClean="0"/>
              <a:t>gate.The</a:t>
            </a:r>
            <a:r>
              <a:rPr lang="en-US" dirty="0" smtClean="0"/>
              <a:t> NOR gate has two or more inputs but only one output.</a:t>
            </a:r>
          </a:p>
          <a:p>
            <a:r>
              <a:rPr lang="en-US" dirty="0" smtClean="0"/>
              <a:t>It produces output 1 when all inputs are 0.</a:t>
            </a:r>
          </a:p>
          <a:p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04664"/>
            <a:ext cx="8229600" cy="5721499"/>
          </a:xfrm>
        </p:spPr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IN" dirty="0"/>
          </a:p>
        </p:txBody>
      </p:sp>
      <p:pic>
        <p:nvPicPr>
          <p:cNvPr id="6146" name="Picture 2" descr="C:\Users\Sheldon\Pictures\2000px-Nor-gate-en.svg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19672" y="620688"/>
            <a:ext cx="6264696" cy="2255290"/>
          </a:xfrm>
          <a:prstGeom prst="rect">
            <a:avLst/>
          </a:prstGeom>
          <a:noFill/>
        </p:spPr>
      </p:pic>
      <p:pic>
        <p:nvPicPr>
          <p:cNvPr id="6147" name="Picture 3" descr="C:\Users\Sheldon\Pictures\not-or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31640" y="4149080"/>
            <a:ext cx="6120680" cy="223224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TRUTH Table NOR gate</a:t>
            </a:r>
            <a:endParaRPr lang="en-IN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457200" y="1600200"/>
          <a:ext cx="8229600" cy="320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 smtClean="0"/>
                        <a:t>X</a:t>
                      </a:r>
                      <a:endParaRPr lang="en-IN" sz="3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 smtClean="0"/>
                        <a:t>Y</a:t>
                      </a:r>
                      <a:endParaRPr lang="en-IN" sz="3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 smtClean="0"/>
                        <a:t>X+Y’</a:t>
                      </a:r>
                      <a:endParaRPr lang="en-IN" sz="3600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 smtClean="0"/>
                        <a:t>0</a:t>
                      </a:r>
                      <a:endParaRPr lang="en-IN" sz="3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 smtClean="0"/>
                        <a:t>0</a:t>
                      </a:r>
                      <a:endParaRPr lang="en-IN" sz="3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 smtClean="0"/>
                        <a:t>1</a:t>
                      </a:r>
                      <a:endParaRPr lang="en-IN" sz="3600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 smtClean="0"/>
                        <a:t>0</a:t>
                      </a:r>
                      <a:endParaRPr lang="en-IN" sz="3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 smtClean="0"/>
                        <a:t>1</a:t>
                      </a:r>
                      <a:endParaRPr lang="en-IN" sz="3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 smtClean="0"/>
                        <a:t>0</a:t>
                      </a:r>
                      <a:endParaRPr lang="en-IN" sz="3600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 smtClean="0"/>
                        <a:t>1</a:t>
                      </a:r>
                      <a:endParaRPr lang="en-IN" sz="3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 smtClean="0"/>
                        <a:t>0</a:t>
                      </a:r>
                      <a:endParaRPr lang="en-IN" sz="3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 smtClean="0"/>
                        <a:t>0</a:t>
                      </a:r>
                      <a:endParaRPr lang="en-IN" sz="3600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 smtClean="0"/>
                        <a:t>1</a:t>
                      </a:r>
                      <a:endParaRPr lang="en-IN" sz="3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 smtClean="0"/>
                        <a:t>1</a:t>
                      </a:r>
                      <a:endParaRPr lang="en-IN" sz="3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 smtClean="0"/>
                        <a:t>0</a:t>
                      </a:r>
                      <a:endParaRPr lang="en-IN" sz="3600" b="1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NAND Gate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This gate is the combination of the NOT and the AND gate.</a:t>
            </a:r>
          </a:p>
          <a:p>
            <a:r>
              <a:rPr lang="en-US" dirty="0" smtClean="0"/>
              <a:t>The NAND gate has two or more input signals but only one output signal.</a:t>
            </a:r>
          </a:p>
          <a:p>
            <a:endParaRPr lang="en-US" dirty="0"/>
          </a:p>
          <a:p>
            <a:r>
              <a:rPr lang="en-US" dirty="0" smtClean="0"/>
              <a:t>If all inputs are 1 then output produced is 0.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 descr="C:\Users\Sheldon\Pictures\nand1.gif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124744"/>
            <a:ext cx="9205146" cy="446449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04664"/>
            <a:ext cx="8229600" cy="5721499"/>
          </a:xfrm>
        </p:spPr>
        <p:txBody>
          <a:bodyPr/>
          <a:lstStyle/>
          <a:p>
            <a:r>
              <a:rPr lang="en-US" dirty="0" smtClean="0"/>
              <a:t>Boolean algebra may operate on practically any kind of set and when a </a:t>
            </a:r>
            <a:r>
              <a:rPr lang="en-US" dirty="0" err="1" smtClean="0"/>
              <a:t>boolean</a:t>
            </a:r>
            <a:r>
              <a:rPr lang="en-US" dirty="0" smtClean="0"/>
              <a:t> equation is </a:t>
            </a:r>
            <a:r>
              <a:rPr lang="en-US" dirty="0" err="1" smtClean="0"/>
              <a:t>solved,the</a:t>
            </a:r>
            <a:r>
              <a:rPr lang="en-US" dirty="0" smtClean="0"/>
              <a:t> result is only one out of two terms TRUE or NOT TRUE.</a:t>
            </a:r>
          </a:p>
          <a:p>
            <a:endParaRPr lang="en-US" dirty="0"/>
          </a:p>
          <a:p>
            <a:r>
              <a:rPr lang="en-US" b="1" i="1" dirty="0" smtClean="0">
                <a:solidFill>
                  <a:srgbClr val="FF0000"/>
                </a:solidFill>
              </a:rPr>
              <a:t>The algebra which deals with only two quantities that are either true or false is called Boolean Algebra.</a:t>
            </a:r>
            <a:endParaRPr lang="en-IN" b="1" i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XOR gate(Exclusive OR)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The exclusive OR gate can have two or more inputs but produces one output signal.</a:t>
            </a:r>
          </a:p>
          <a:p>
            <a:endParaRPr lang="en-US" dirty="0" smtClean="0"/>
          </a:p>
          <a:p>
            <a:r>
              <a:rPr lang="en-US" dirty="0" smtClean="0"/>
              <a:t>Exclusive OR is different from OR gate.</a:t>
            </a:r>
          </a:p>
          <a:p>
            <a:endParaRPr lang="en-US" dirty="0"/>
          </a:p>
          <a:p>
            <a:r>
              <a:rPr lang="en-US" dirty="0" smtClean="0"/>
              <a:t>OR gate produces output signal 1 for any input combinations having 1 or more 1’s,but exclusive OR gate produces output 1 for only those input combinations that have odd number of 1’s.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380312" y="260648"/>
            <a:ext cx="576064" cy="5794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395536" y="332656"/>
            <a:ext cx="72003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In Boolean algebra XOR gate is Represented by </a:t>
            </a:r>
            <a:endParaRPr lang="en-IN" sz="2800" b="1" dirty="0"/>
          </a:p>
        </p:txBody>
      </p:sp>
      <p:pic>
        <p:nvPicPr>
          <p:cNvPr id="6" name="Picture 2" descr="C:\Users\Sheldon\Pictures\xor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9552" y="1340768"/>
            <a:ext cx="7815268" cy="345638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exclusive NOR gate is the complement of XOR gate(exclusive OR gate)</a:t>
            </a:r>
          </a:p>
          <a:p>
            <a:endParaRPr lang="en-US" dirty="0"/>
          </a:p>
          <a:p>
            <a:r>
              <a:rPr lang="en-US" dirty="0" smtClean="0"/>
              <a:t>It recognizes the pair that has even number of 1’s.</a:t>
            </a:r>
          </a:p>
          <a:p>
            <a:endParaRPr lang="en-US" dirty="0"/>
          </a:p>
          <a:p>
            <a:r>
              <a:rPr lang="en-US" dirty="0" smtClean="0"/>
              <a:t>Logically Exclusive NOR gate (XNOR)is equivalent to an inverted XOR gate.</a:t>
            </a:r>
            <a:endParaRPr lang="en-IN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/>
              <a:t>XNOR gate(Exclusive NOR)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C:\Users\Sheldon\Pictures\download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9592" y="476672"/>
            <a:ext cx="6768752" cy="2918264"/>
          </a:xfrm>
          <a:prstGeom prst="rect">
            <a:avLst/>
          </a:prstGeom>
          <a:noFill/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75856" y="4005064"/>
            <a:ext cx="1296144" cy="569849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179512" y="3861048"/>
            <a:ext cx="56166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/>
              <a:t>A XNOR B=A</a:t>
            </a:r>
            <a:endParaRPr lang="en-IN" sz="4800" dirty="0"/>
          </a:p>
        </p:txBody>
      </p:sp>
      <p:sp>
        <p:nvSpPr>
          <p:cNvPr id="7" name="TextBox 6"/>
          <p:cNvSpPr txBox="1"/>
          <p:nvPr/>
        </p:nvSpPr>
        <p:spPr>
          <a:xfrm>
            <a:off x="4644008" y="3861048"/>
            <a:ext cx="51969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B</a:t>
            </a:r>
            <a:endParaRPr lang="en-IN" sz="4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620688"/>
            <a:ext cx="8229600" cy="1143000"/>
          </a:xfrm>
        </p:spPr>
        <p:txBody>
          <a:bodyPr>
            <a:normAutofit fontScale="90000"/>
          </a:bodyPr>
          <a:lstStyle/>
          <a:p>
            <a:pPr algn="l"/>
            <a:r>
              <a:rPr lang="en-IN" b="1" dirty="0" smtClean="0"/>
              <a:t>Write the equivalent Boolean Expression for the following Logic Circuit</a:t>
            </a:r>
            <a:endParaRPr lang="en-IN" b="1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43608" y="2420888"/>
            <a:ext cx="7200800" cy="30969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611560" y="7173416"/>
            <a:ext cx="7344816" cy="11521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b="1" dirty="0" smtClean="0"/>
              <a:t>F(P,Q)=(P'+Q).(P+Q')</a:t>
            </a:r>
            <a:endParaRPr lang="en-IN" sz="3200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11111E-6 -1.22109E-6 L 6.11111E-6 -0.34621 " pathEditMode="relative" ptsTypes="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Draw the circuit for the following equation </a:t>
            </a:r>
            <a:r>
              <a:rPr lang="en-IN" dirty="0" smtClean="0"/>
              <a:t>(X+Y').(X'+Y').(X'+Y')</a:t>
            </a:r>
            <a:endParaRPr lang="en-IN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6813376"/>
            <a:ext cx="8208912" cy="4680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2.48844E-6 L -1.38889E-6 -0.8758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3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620688"/>
            <a:ext cx="8048023" cy="53285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548680"/>
            <a:ext cx="8450351" cy="5760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3138047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404664"/>
            <a:ext cx="8146118" cy="52565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8465708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1" y="404664"/>
            <a:ext cx="9272415" cy="5760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0" y="5373216"/>
            <a:ext cx="8676456" cy="8640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80408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6979 -0.07354 L 0.26979 -0.80781 " pathEditMode="relative" ptsTypes="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32656"/>
            <a:ext cx="8229600" cy="5793507"/>
          </a:xfrm>
        </p:spPr>
        <p:txBody>
          <a:bodyPr/>
          <a:lstStyle/>
          <a:p>
            <a:r>
              <a:rPr lang="en-US" dirty="0" smtClean="0"/>
              <a:t>The truth value TRUE of </a:t>
            </a:r>
            <a:r>
              <a:rPr lang="en-US" dirty="0" err="1" smtClean="0"/>
              <a:t>boolean</a:t>
            </a:r>
            <a:r>
              <a:rPr lang="en-US" dirty="0" smtClean="0"/>
              <a:t> algebra is denoted by 1 and the truth value FALSE is denoted by 0.</a:t>
            </a:r>
          </a:p>
          <a:p>
            <a:endParaRPr lang="en-IN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764704"/>
            <a:ext cx="8594503" cy="4392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179512" y="692696"/>
            <a:ext cx="8064896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37136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69688 0.16397 L 0.88594 0.62535 " pathEditMode="relative" ptsTypes="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76672"/>
            <a:ext cx="8229600" cy="5649491"/>
          </a:xfrm>
        </p:spPr>
        <p:txBody>
          <a:bodyPr/>
          <a:lstStyle/>
          <a:p>
            <a:r>
              <a:rPr lang="en-IN" dirty="0" smtClean="0"/>
              <a:t>Draw logic circuit diagram for the following </a:t>
            </a:r>
          </a:p>
          <a:p>
            <a:r>
              <a:rPr lang="en-IN" dirty="0" smtClean="0"/>
              <a:t>AB+CD’</a:t>
            </a:r>
          </a:p>
          <a:p>
            <a:endParaRPr lang="en-IN" dirty="0"/>
          </a:p>
          <a:p>
            <a:endParaRPr lang="en-IN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276872"/>
            <a:ext cx="7546438" cy="21602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54732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38" y="332656"/>
            <a:ext cx="9474295" cy="50405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77133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NAND and NOR are known as universal gates because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They  are inexpensive to manufacture in comparison of other gates.</a:t>
            </a:r>
          </a:p>
          <a:p>
            <a:endParaRPr lang="en-US" dirty="0"/>
          </a:p>
          <a:p>
            <a:r>
              <a:rPr lang="en-US" dirty="0" err="1" smtClean="0"/>
              <a:t>Secondly,any</a:t>
            </a:r>
            <a:r>
              <a:rPr lang="en-US" dirty="0" smtClean="0"/>
              <a:t> </a:t>
            </a:r>
            <a:r>
              <a:rPr lang="en-US" dirty="0" err="1" smtClean="0"/>
              <a:t>boolean</a:t>
            </a:r>
            <a:r>
              <a:rPr lang="en-US" dirty="0" smtClean="0"/>
              <a:t> function can be constructed using only NAND gates or only NOR </a:t>
            </a:r>
            <a:r>
              <a:rPr lang="en-US" dirty="0" err="1" smtClean="0"/>
              <a:t>gates,It</a:t>
            </a:r>
            <a:r>
              <a:rPr lang="en-US" dirty="0" smtClean="0"/>
              <a:t> is much easier to build complex integrated circuits from the same basic building blocks than it is to construct an integrated circuit using different basic gates.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71480"/>
            <a:ext cx="8229600" cy="5554683"/>
          </a:xfrm>
        </p:spPr>
        <p:txBody>
          <a:bodyPr/>
          <a:lstStyle/>
          <a:p>
            <a:pPr algn="ctr">
              <a:buNone/>
            </a:pPr>
            <a:endParaRPr lang="en-US" b="1" dirty="0" smtClean="0"/>
          </a:p>
          <a:p>
            <a:pPr algn="ctr">
              <a:buNone/>
            </a:pPr>
            <a:endParaRPr lang="en-US" b="1" dirty="0" smtClean="0"/>
          </a:p>
          <a:p>
            <a:pPr algn="ctr">
              <a:buNone/>
            </a:pPr>
            <a:endParaRPr lang="en-US" b="1" dirty="0" smtClean="0"/>
          </a:p>
          <a:p>
            <a:pPr algn="ctr">
              <a:buNone/>
            </a:pPr>
            <a:r>
              <a:rPr lang="en-US" b="1" dirty="0" smtClean="0"/>
              <a:t>IMPLEMENTATION OF BASIC GATES USING NAND GATES</a:t>
            </a:r>
            <a:endParaRPr 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IMPLEMNTATION OF NOT GATE BY NAND GATE</a:t>
            </a:r>
            <a:endParaRPr 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714348" y="2500306"/>
            <a:ext cx="7848600" cy="1885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IMPLEMENTATION OF AND GATE BY USING NAND GATE</a:t>
            </a:r>
            <a:endParaRPr lang="en-US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642910" y="2571744"/>
            <a:ext cx="7728729" cy="22145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Rectangle 4"/>
          <p:cNvSpPr/>
          <p:nvPr/>
        </p:nvSpPr>
        <p:spPr>
          <a:xfrm>
            <a:off x="3286116" y="3786190"/>
            <a:ext cx="785818" cy="4286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X.Y</a:t>
            </a:r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3428992" y="3857628"/>
            <a:ext cx="428628" cy="1588"/>
          </a:xfrm>
          <a:prstGeom prst="line">
            <a:avLst/>
          </a:prstGeom>
          <a:ln w="38100">
            <a:solidFill>
              <a:schemeClr val="bg1"/>
            </a:solidFill>
            <a:head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IMPLEMENTATION OF OR GATE BY USING NAND GATE</a:t>
            </a:r>
            <a:endParaRPr lang="en-US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428728" y="2000240"/>
            <a:ext cx="6500858" cy="36073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Rectangle 4"/>
          <p:cNvSpPr/>
          <p:nvPr/>
        </p:nvSpPr>
        <p:spPr>
          <a:xfrm>
            <a:off x="5072066" y="4000504"/>
            <a:ext cx="642942" cy="3571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X.Y</a:t>
            </a:r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5214942" y="4070354"/>
            <a:ext cx="428628" cy="1588"/>
          </a:xfrm>
          <a:prstGeom prst="line">
            <a:avLst/>
          </a:prstGeom>
          <a:ln w="38100">
            <a:solidFill>
              <a:schemeClr val="bg1"/>
            </a:solidFill>
            <a:head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4786314" y="2571744"/>
            <a:ext cx="428628" cy="3571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4857752" y="2643182"/>
            <a:ext cx="357190" cy="1588"/>
          </a:xfrm>
          <a:prstGeom prst="line">
            <a:avLst/>
          </a:prstGeom>
          <a:ln w="38100">
            <a:solidFill>
              <a:schemeClr val="bg1"/>
            </a:solidFill>
            <a:head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4572000" y="3571876"/>
            <a:ext cx="357190" cy="3571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Y</a:t>
            </a:r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4572000" y="3641726"/>
            <a:ext cx="357190" cy="1588"/>
          </a:xfrm>
          <a:prstGeom prst="line">
            <a:avLst/>
          </a:prstGeom>
          <a:ln w="38100">
            <a:solidFill>
              <a:schemeClr val="bg1"/>
            </a:solidFill>
            <a:head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7500958" y="3143248"/>
            <a:ext cx="642942" cy="3571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X+Y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142976" y="2786058"/>
            <a:ext cx="428628" cy="3571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214414" y="3929066"/>
            <a:ext cx="357190" cy="3571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Y</a:t>
            </a:r>
            <a:endParaRPr lang="en-US"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00042"/>
            <a:ext cx="8229600" cy="5626121"/>
          </a:xfrm>
        </p:spPr>
        <p:txBody>
          <a:bodyPr/>
          <a:lstStyle/>
          <a:p>
            <a:pPr>
              <a:buNone/>
            </a:pPr>
            <a:endParaRPr lang="en-US" b="1" dirty="0" smtClean="0"/>
          </a:p>
          <a:p>
            <a:pPr>
              <a:buNone/>
            </a:pPr>
            <a:endParaRPr lang="en-US" b="1" dirty="0" smtClean="0"/>
          </a:p>
          <a:p>
            <a:pPr>
              <a:buNone/>
            </a:pPr>
            <a:endParaRPr lang="en-US" b="1" dirty="0" smtClean="0"/>
          </a:p>
          <a:p>
            <a:pPr algn="ctr">
              <a:buNone/>
            </a:pPr>
            <a:r>
              <a:rPr lang="en-US" b="1" dirty="0" smtClean="0"/>
              <a:t>   IMPLEMENTATION OF BASIC GATES USING NOR GATES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IMPLEMENTATION OF NOT GATE USING NOR GATE</a:t>
            </a:r>
            <a:endParaRPr lang="en-US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857224" y="2428868"/>
            <a:ext cx="6475944" cy="2570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Truth Table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Truth table is the tabular representation of all the possible values of logical variables/statements with all the possible results for the given combination of values.</a:t>
            </a:r>
            <a:endParaRPr lang="en-IN"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IMPLEMENTATION OF AND GATE USING NOR GATE</a:t>
            </a:r>
            <a:endParaRPr lang="en-US" dirty="0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785786" y="2500306"/>
            <a:ext cx="6731749" cy="29289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Rectangle 4"/>
          <p:cNvSpPr/>
          <p:nvPr/>
        </p:nvSpPr>
        <p:spPr>
          <a:xfrm>
            <a:off x="3500430" y="2714620"/>
            <a:ext cx="428628" cy="3571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500430" y="4643446"/>
            <a:ext cx="428628" cy="3571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</a:t>
            </a:r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3571868" y="2786058"/>
            <a:ext cx="357190" cy="1588"/>
          </a:xfrm>
          <a:prstGeom prst="line">
            <a:avLst/>
          </a:prstGeom>
          <a:ln w="38100">
            <a:solidFill>
              <a:schemeClr val="bg1"/>
            </a:solidFill>
            <a:head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3500430" y="4713296"/>
            <a:ext cx="357190" cy="1588"/>
          </a:xfrm>
          <a:prstGeom prst="line">
            <a:avLst/>
          </a:prstGeom>
          <a:ln w="38100">
            <a:solidFill>
              <a:schemeClr val="bg1"/>
            </a:solidFill>
            <a:head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5500694" y="3643314"/>
            <a:ext cx="1285884" cy="4286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A.B</a:t>
            </a:r>
            <a:endParaRPr lang="en-US" dirty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IMPLEMENTATION OF OR GATE USING NOR GATE</a:t>
            </a:r>
            <a:endParaRPr lang="en-US" dirty="0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-1000164" y="2357430"/>
            <a:ext cx="10715700" cy="2500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Rectangle 4"/>
          <p:cNvSpPr/>
          <p:nvPr/>
        </p:nvSpPr>
        <p:spPr>
          <a:xfrm>
            <a:off x="2857488" y="3143248"/>
            <a:ext cx="785818" cy="4286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A+B</a:t>
            </a:r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3071802" y="3214686"/>
            <a:ext cx="357190" cy="1588"/>
          </a:xfrm>
          <a:prstGeom prst="line">
            <a:avLst/>
          </a:prstGeom>
          <a:ln w="38100">
            <a:solidFill>
              <a:schemeClr val="bg1"/>
            </a:solidFill>
            <a:head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5715008" y="3714752"/>
            <a:ext cx="1285884" cy="4286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A+B</a:t>
            </a:r>
            <a:endParaRPr lang="en-US" dirty="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NAND to NAND and NOR to NOR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Any combinational circuit is possible using only NAND or NOR gate because of this NAND and NOR gates are called </a:t>
            </a:r>
            <a:r>
              <a:rPr lang="en-US" b="1" i="1" dirty="0" smtClean="0">
                <a:solidFill>
                  <a:srgbClr val="FF0000"/>
                </a:solidFill>
              </a:rPr>
              <a:t>universal gates.</a:t>
            </a:r>
          </a:p>
          <a:p>
            <a:endParaRPr lang="en-US" b="1" i="1" dirty="0">
              <a:solidFill>
                <a:srgbClr val="FF0000"/>
              </a:solidFill>
            </a:endParaRPr>
          </a:p>
          <a:p>
            <a:r>
              <a:rPr lang="en-US" dirty="0"/>
              <a:t>Since logic </a:t>
            </a:r>
            <a:r>
              <a:rPr lang="en-US" dirty="0" err="1"/>
              <a:t>operations,AND,OR</a:t>
            </a:r>
            <a:r>
              <a:rPr lang="en-US" dirty="0"/>
              <a:t> and NOT can be implemented with NAND ,NOR gates.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76672"/>
            <a:ext cx="8229600" cy="5649491"/>
          </a:xfrm>
        </p:spPr>
        <p:txBody>
          <a:bodyPr/>
          <a:lstStyle/>
          <a:p>
            <a:pPr>
              <a:buNone/>
            </a:pPr>
            <a:r>
              <a:rPr lang="en-US" dirty="0" smtClean="0"/>
              <a:t>Any logic function can be implemented using </a:t>
            </a:r>
            <a:r>
              <a:rPr lang="en-US" b="1" dirty="0" smtClean="0">
                <a:solidFill>
                  <a:srgbClr val="FF0000"/>
                </a:solidFill>
              </a:rPr>
              <a:t>NAND</a:t>
            </a:r>
            <a:r>
              <a:rPr lang="en-US" dirty="0" smtClean="0"/>
              <a:t> gates only by the following steps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US" dirty="0" smtClean="0"/>
              <a:t>1)The logic function has to be written in SOP form(Sum of Products)</a:t>
            </a:r>
          </a:p>
          <a:p>
            <a:pPr>
              <a:buNone/>
            </a:pPr>
            <a:r>
              <a:rPr lang="en-US" dirty="0" smtClean="0"/>
              <a:t>2)Draw the logic circuit with AND </a:t>
            </a:r>
            <a:r>
              <a:rPr lang="en-US" dirty="0" err="1" smtClean="0"/>
              <a:t>and</a:t>
            </a:r>
            <a:r>
              <a:rPr lang="en-US" dirty="0" smtClean="0"/>
              <a:t> OR gates</a:t>
            </a:r>
          </a:p>
          <a:p>
            <a:pPr>
              <a:buNone/>
            </a:pPr>
            <a:r>
              <a:rPr lang="en-US" dirty="0" smtClean="0"/>
              <a:t>3)Replace all AND </a:t>
            </a:r>
            <a:r>
              <a:rPr lang="en-US" dirty="0" err="1" smtClean="0"/>
              <a:t>and</a:t>
            </a:r>
            <a:r>
              <a:rPr lang="en-US" dirty="0" smtClean="0"/>
              <a:t> OR gates by NAND gates.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404664"/>
            <a:ext cx="7866113" cy="5760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332656"/>
            <a:ext cx="7775156" cy="61206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404664"/>
            <a:ext cx="7556982" cy="6480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7584" y="1772816"/>
            <a:ext cx="4392833" cy="2160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55576" y="4365104"/>
            <a:ext cx="4772025" cy="2028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71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7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71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71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04664"/>
            <a:ext cx="8229600" cy="5721499"/>
          </a:xfrm>
        </p:spPr>
        <p:txBody>
          <a:bodyPr/>
          <a:lstStyle/>
          <a:p>
            <a:r>
              <a:rPr lang="en-US" dirty="0" smtClean="0"/>
              <a:t>Any logic function can be implemented with </a:t>
            </a:r>
            <a:r>
              <a:rPr lang="en-US" b="1" dirty="0" smtClean="0">
                <a:solidFill>
                  <a:srgbClr val="FF0000"/>
                </a:solidFill>
              </a:rPr>
              <a:t>NOR</a:t>
            </a:r>
            <a:r>
              <a:rPr lang="en-US" dirty="0" smtClean="0"/>
              <a:t> gates only by the following steps:</a:t>
            </a:r>
          </a:p>
          <a:p>
            <a:endParaRPr lang="en-US" dirty="0"/>
          </a:p>
          <a:p>
            <a:r>
              <a:rPr lang="en-US" dirty="0" smtClean="0"/>
              <a:t>1)First the logic function has to written in Product of sum form(POS)</a:t>
            </a:r>
          </a:p>
          <a:p>
            <a:r>
              <a:rPr lang="en-US" dirty="0" smtClean="0"/>
              <a:t>2)Draw the logic circuit with AND </a:t>
            </a:r>
            <a:r>
              <a:rPr lang="en-US" dirty="0" err="1" smtClean="0"/>
              <a:t>and</a:t>
            </a:r>
            <a:r>
              <a:rPr lang="en-US" dirty="0" smtClean="0"/>
              <a:t> OR gates.</a:t>
            </a:r>
          </a:p>
          <a:p>
            <a:r>
              <a:rPr lang="en-US" dirty="0" smtClean="0"/>
              <a:t>3)Replace all AND </a:t>
            </a:r>
            <a:r>
              <a:rPr lang="en-US" dirty="0" err="1" smtClean="0"/>
              <a:t>and</a:t>
            </a:r>
            <a:r>
              <a:rPr lang="en-US" dirty="0" smtClean="0"/>
              <a:t> OR gates with NOR gate.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Theorems of Boolean Algebra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Properties of 0 and 1</a:t>
            </a:r>
          </a:p>
          <a:p>
            <a:endParaRPr lang="en-US" dirty="0"/>
          </a:p>
          <a:p>
            <a:r>
              <a:rPr lang="en-US" dirty="0" smtClean="0"/>
              <a:t>a)0+X =X</a:t>
            </a:r>
          </a:p>
          <a:p>
            <a:r>
              <a:rPr lang="en-US" dirty="0" smtClean="0"/>
              <a:t>b)1+X=1</a:t>
            </a:r>
          </a:p>
          <a:p>
            <a:r>
              <a:rPr lang="en-US" dirty="0" smtClean="0"/>
              <a:t>C) 0.X=0</a:t>
            </a:r>
          </a:p>
          <a:p>
            <a:r>
              <a:rPr lang="en-US" dirty="0" smtClean="0"/>
              <a:t>D)1.X=X</a:t>
            </a:r>
          </a:p>
          <a:p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Idempotence</a:t>
            </a:r>
            <a:r>
              <a:rPr lang="en-US" dirty="0" smtClean="0"/>
              <a:t> Law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X+X=X</a:t>
            </a:r>
          </a:p>
          <a:p>
            <a:r>
              <a:rPr lang="en-US" dirty="0" smtClean="0"/>
              <a:t>X.X=X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04664"/>
            <a:ext cx="8229600" cy="5721499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The truth table consists of two </a:t>
            </a:r>
            <a:r>
              <a:rPr lang="en-US" dirty="0" err="1" smtClean="0"/>
              <a:t>parts.They</a:t>
            </a:r>
            <a:r>
              <a:rPr lang="en-US" dirty="0" smtClean="0"/>
              <a:t> are rows and columns.</a:t>
            </a:r>
          </a:p>
          <a:p>
            <a:endParaRPr lang="en-US" dirty="0"/>
          </a:p>
          <a:p>
            <a:r>
              <a:rPr lang="en-US" dirty="0" smtClean="0"/>
              <a:t>The horizontal lines of truth table are called rows.</a:t>
            </a:r>
          </a:p>
          <a:p>
            <a:endParaRPr lang="en-US" dirty="0"/>
          </a:p>
          <a:p>
            <a:r>
              <a:rPr lang="en-US" dirty="0" smtClean="0"/>
              <a:t>The number of rows depends on the number of input variables </a:t>
            </a:r>
            <a:r>
              <a:rPr lang="en-US" dirty="0" err="1" smtClean="0"/>
              <a:t>Eg</a:t>
            </a:r>
            <a:r>
              <a:rPr lang="en-US" dirty="0" smtClean="0"/>
              <a:t>. Two inputs then there will be 2</a:t>
            </a:r>
            <a:r>
              <a:rPr lang="en-IN" baseline="30000" dirty="0" smtClean="0"/>
              <a:t>2</a:t>
            </a:r>
            <a:r>
              <a:rPr lang="en-US" dirty="0" smtClean="0"/>
              <a:t>=4</a:t>
            </a:r>
          </a:p>
          <a:p>
            <a:r>
              <a:rPr lang="en-US" dirty="0" smtClean="0"/>
              <a:t>The number of vertical lines are called columns</a:t>
            </a:r>
            <a:endParaRPr lang="en-US" dirty="0"/>
          </a:p>
          <a:p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Involution Law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 (X’)’ = X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Complementarity</a:t>
            </a:r>
            <a:r>
              <a:rPr lang="en-US" dirty="0" smtClean="0"/>
              <a:t> Law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 X + X’ = </a:t>
            </a:r>
            <a:r>
              <a:rPr lang="en-IN" dirty="0" smtClean="0"/>
              <a:t>1</a:t>
            </a:r>
          </a:p>
          <a:p>
            <a:endParaRPr lang="en-US" dirty="0"/>
          </a:p>
          <a:p>
            <a:r>
              <a:rPr lang="en-IN" dirty="0"/>
              <a:t>X.X’ = 0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Commutative Law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X+Y=Y+X</a:t>
            </a:r>
          </a:p>
          <a:p>
            <a:endParaRPr lang="en-US" dirty="0"/>
          </a:p>
          <a:p>
            <a:r>
              <a:rPr lang="en-US" dirty="0" smtClean="0"/>
              <a:t>X.Y=Y.X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Associatiative</a:t>
            </a:r>
            <a:r>
              <a:rPr lang="en-US" dirty="0" smtClean="0"/>
              <a:t> Law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X+(Y+Z)=(X+Y)+Z</a:t>
            </a:r>
          </a:p>
          <a:p>
            <a:endParaRPr lang="en-US" dirty="0"/>
          </a:p>
          <a:p>
            <a:r>
              <a:rPr lang="en-US" dirty="0" smtClean="0"/>
              <a:t>X.(Y.Z)=(X.Y).Z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Distributive Law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X(Y+Z)=XY+XZ</a:t>
            </a:r>
          </a:p>
          <a:p>
            <a:endParaRPr lang="en-US" dirty="0"/>
          </a:p>
          <a:p>
            <a:r>
              <a:rPr lang="en-US" dirty="0" smtClean="0"/>
              <a:t>X+YZ=(X+Y)(X+Z)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Absorption Law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X+XY=X</a:t>
            </a:r>
          </a:p>
          <a:p>
            <a:endParaRPr lang="en-US" dirty="0"/>
          </a:p>
          <a:p>
            <a:r>
              <a:rPr lang="en-US" dirty="0" smtClean="0"/>
              <a:t>=X(1+Y)</a:t>
            </a:r>
          </a:p>
          <a:p>
            <a:r>
              <a:rPr lang="en-US" dirty="0" smtClean="0"/>
              <a:t>=X(1)</a:t>
            </a:r>
          </a:p>
          <a:p>
            <a:r>
              <a:rPr lang="en-US" dirty="0" smtClean="0"/>
              <a:t>=X</a:t>
            </a:r>
          </a:p>
          <a:p>
            <a:endParaRPr lang="en-US" dirty="0"/>
          </a:p>
          <a:p>
            <a:r>
              <a:rPr lang="en-US" dirty="0" smtClean="0"/>
              <a:t>X(X+Y)=X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2276872"/>
            <a:ext cx="8229600" cy="1143000"/>
          </a:xfrm>
        </p:spPr>
        <p:txBody>
          <a:bodyPr/>
          <a:lstStyle/>
          <a:p>
            <a:r>
              <a:rPr lang="en-US" dirty="0" smtClean="0"/>
              <a:t>Summary Of Boolean Laws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404664"/>
            <a:ext cx="8229600" cy="61206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20688"/>
            <a:ext cx="8229600" cy="5505475"/>
          </a:xfrm>
        </p:spPr>
        <p:txBody>
          <a:bodyPr>
            <a:normAutofit fontScale="92500" lnSpcReduction="10000"/>
          </a:bodyPr>
          <a:lstStyle/>
          <a:p>
            <a:pPr>
              <a:buNone/>
            </a:pPr>
            <a:r>
              <a:rPr lang="en-US" dirty="0" smtClean="0"/>
              <a:t>Using Laws of </a:t>
            </a:r>
            <a:r>
              <a:rPr lang="en-US" dirty="0" err="1" smtClean="0"/>
              <a:t>boolean</a:t>
            </a:r>
            <a:r>
              <a:rPr lang="en-US" dirty="0" smtClean="0"/>
              <a:t> algebra prove that</a:t>
            </a:r>
          </a:p>
          <a:p>
            <a:pPr>
              <a:buNone/>
            </a:pPr>
            <a:r>
              <a:rPr lang="en-US" sz="2000" b="1" dirty="0" smtClean="0"/>
              <a:t>A’B’C’D’ + A’B’CD’ + A’BCD + AB’C’D’ + ABCD + A B’D=B’D’ + AB’ + BCD</a:t>
            </a:r>
          </a:p>
          <a:p>
            <a:pPr>
              <a:buNone/>
            </a:pPr>
            <a:r>
              <a:rPr lang="en-US" sz="2000" dirty="0" smtClean="0"/>
              <a:t>Lhs = </a:t>
            </a:r>
            <a:r>
              <a:rPr lang="en-US" sz="2400" dirty="0" smtClean="0"/>
              <a:t>A’B’C’D’ + A’B’CD’ + A’BCD + AB’C’D’ + ABCD + A B’D</a:t>
            </a:r>
          </a:p>
          <a:p>
            <a:pPr>
              <a:buNone/>
            </a:pPr>
            <a:r>
              <a:rPr lang="en-US" sz="2400" dirty="0" smtClean="0"/>
              <a:t>Applying Distributive Law</a:t>
            </a:r>
          </a:p>
          <a:p>
            <a:pPr>
              <a:buNone/>
            </a:pPr>
            <a:r>
              <a:rPr lang="en-US" sz="2400" dirty="0" smtClean="0"/>
              <a:t>=A’B’D’(C’+C)+BCD(A’+A)+AB’D’(C’+C)+AB’D</a:t>
            </a:r>
          </a:p>
          <a:p>
            <a:pPr>
              <a:buNone/>
            </a:pPr>
            <a:r>
              <a:rPr lang="en-US" sz="2400" dirty="0" smtClean="0"/>
              <a:t>Applying inverse law and identity law</a:t>
            </a:r>
          </a:p>
          <a:p>
            <a:pPr>
              <a:buNone/>
            </a:pPr>
            <a:r>
              <a:rPr lang="en-US" sz="2400" dirty="0" smtClean="0"/>
              <a:t>=A’B’D’+BCD+AB’D’+AB’D</a:t>
            </a:r>
          </a:p>
          <a:p>
            <a:pPr>
              <a:buNone/>
            </a:pPr>
            <a:r>
              <a:rPr lang="en-US" sz="2400" dirty="0" smtClean="0"/>
              <a:t>=B’D’(A’+A)+BCD+AB’D</a:t>
            </a:r>
          </a:p>
          <a:p>
            <a:pPr>
              <a:buNone/>
            </a:pPr>
            <a:r>
              <a:rPr lang="en-US" sz="2400" dirty="0" smtClean="0"/>
              <a:t>=B’D’+BCD+AB’D</a:t>
            </a:r>
          </a:p>
          <a:p>
            <a:pPr>
              <a:buNone/>
            </a:pPr>
            <a:r>
              <a:rPr lang="en-US" sz="2400" dirty="0" smtClean="0"/>
              <a:t>Applying Distributive Law</a:t>
            </a:r>
          </a:p>
          <a:p>
            <a:pPr>
              <a:buNone/>
            </a:pPr>
            <a:r>
              <a:rPr lang="en-US" sz="2400" dirty="0" smtClean="0"/>
              <a:t>=B’(D’+AD)+BCD    ---  </a:t>
            </a:r>
            <a:r>
              <a:rPr lang="en-US" sz="2400" dirty="0" err="1" smtClean="0"/>
              <a:t>Absorbtion</a:t>
            </a:r>
            <a:r>
              <a:rPr lang="en-US" sz="2400" dirty="0" smtClean="0"/>
              <a:t> law</a:t>
            </a:r>
          </a:p>
          <a:p>
            <a:pPr>
              <a:buNone/>
            </a:pPr>
            <a:r>
              <a:rPr lang="en-US" sz="2400" dirty="0" smtClean="0"/>
              <a:t>=B’(D’+A)+BCD</a:t>
            </a:r>
          </a:p>
          <a:p>
            <a:pPr>
              <a:buNone/>
            </a:pPr>
            <a:r>
              <a:rPr lang="en-US" sz="2400" dirty="0" smtClean="0"/>
              <a:t>=B’D’+B’A+BCD</a:t>
            </a:r>
          </a:p>
          <a:p>
            <a:pPr>
              <a:buNone/>
            </a:pPr>
            <a:r>
              <a:rPr lang="en-US" sz="2400" dirty="0" smtClean="0"/>
              <a:t>=B’D’+AB’+BCD</a:t>
            </a:r>
          </a:p>
          <a:p>
            <a:pPr>
              <a:buNone/>
            </a:pP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60648"/>
            <a:ext cx="8229600" cy="5865515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404664"/>
            <a:ext cx="8229600" cy="572149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X’y’z’+x’y’z+x’yz+x’</a:t>
            </a:r>
            <a:r>
              <a:rPr lang="en-US" dirty="0" err="1" smtClean="0"/>
              <a:t>yz</a:t>
            </a:r>
            <a:r>
              <a:rPr lang="en-US" dirty="0" smtClean="0"/>
              <a:t>’+xy’z’+</a:t>
            </a:r>
            <a:r>
              <a:rPr lang="en-US" dirty="0" err="1" smtClean="0"/>
              <a:t>xy’z</a:t>
            </a:r>
            <a:r>
              <a:rPr lang="en-US" dirty="0" smtClean="0"/>
              <a:t>=</a:t>
            </a:r>
            <a:r>
              <a:rPr lang="en-US" dirty="0" err="1" smtClean="0"/>
              <a:t>x’+y</a:t>
            </a:r>
            <a:r>
              <a:rPr lang="en-US" dirty="0" smtClean="0"/>
              <a:t>’</a:t>
            </a:r>
          </a:p>
          <a:p>
            <a:r>
              <a:rPr lang="en-US" dirty="0" smtClean="0"/>
              <a:t>=</a:t>
            </a:r>
            <a:r>
              <a:rPr lang="en-US" dirty="0" err="1" smtClean="0"/>
              <a:t>x’y</a:t>
            </a:r>
            <a:r>
              <a:rPr lang="en-US" dirty="0" smtClean="0"/>
              <a:t>’(</a:t>
            </a:r>
            <a:r>
              <a:rPr lang="en-US" dirty="0" err="1" smtClean="0"/>
              <a:t>z’+z</a:t>
            </a:r>
            <a:r>
              <a:rPr lang="en-US" dirty="0" smtClean="0"/>
              <a:t>)+</a:t>
            </a:r>
            <a:r>
              <a:rPr lang="en-US" dirty="0" err="1" smtClean="0"/>
              <a:t>x’y</a:t>
            </a:r>
            <a:r>
              <a:rPr lang="en-US" dirty="0" smtClean="0"/>
              <a:t>(</a:t>
            </a:r>
            <a:r>
              <a:rPr lang="en-US" dirty="0" err="1" smtClean="0"/>
              <a:t>z’+z</a:t>
            </a:r>
            <a:r>
              <a:rPr lang="en-US" dirty="0" smtClean="0"/>
              <a:t>)+</a:t>
            </a:r>
            <a:r>
              <a:rPr lang="en-US" dirty="0" err="1" smtClean="0"/>
              <a:t>xy</a:t>
            </a:r>
            <a:r>
              <a:rPr lang="en-US" dirty="0" smtClean="0"/>
              <a:t>’(</a:t>
            </a:r>
            <a:r>
              <a:rPr lang="en-US" dirty="0" err="1" smtClean="0"/>
              <a:t>z’+z</a:t>
            </a:r>
            <a:r>
              <a:rPr lang="en-US" dirty="0" smtClean="0"/>
              <a:t>)</a:t>
            </a:r>
          </a:p>
          <a:p>
            <a:r>
              <a:rPr lang="en-US" dirty="0" smtClean="0"/>
              <a:t>=x’y’.1+x’y.1+xy’.1</a:t>
            </a:r>
          </a:p>
          <a:p>
            <a:r>
              <a:rPr lang="en-US" dirty="0" smtClean="0"/>
              <a:t>=x’y’+</a:t>
            </a:r>
            <a:r>
              <a:rPr lang="en-US" dirty="0" err="1" smtClean="0"/>
              <a:t>x’y+xy</a:t>
            </a:r>
            <a:r>
              <a:rPr lang="en-US" dirty="0" smtClean="0"/>
              <a:t>’</a:t>
            </a:r>
          </a:p>
          <a:p>
            <a:r>
              <a:rPr lang="en-US" dirty="0" smtClean="0"/>
              <a:t>=x’(</a:t>
            </a:r>
            <a:r>
              <a:rPr lang="en-US" dirty="0" err="1" smtClean="0"/>
              <a:t>y’+y</a:t>
            </a:r>
            <a:r>
              <a:rPr lang="en-US" dirty="0" smtClean="0"/>
              <a:t>)+</a:t>
            </a:r>
            <a:r>
              <a:rPr lang="en-US" dirty="0" err="1" smtClean="0"/>
              <a:t>xy</a:t>
            </a:r>
            <a:r>
              <a:rPr lang="en-US" dirty="0" smtClean="0"/>
              <a:t>’</a:t>
            </a:r>
          </a:p>
          <a:p>
            <a:r>
              <a:rPr lang="en-US" dirty="0" smtClean="0"/>
              <a:t>=x’.1+xy’</a:t>
            </a:r>
          </a:p>
          <a:p>
            <a:r>
              <a:rPr lang="en-US" dirty="0" smtClean="0"/>
              <a:t>=x’+(</a:t>
            </a:r>
            <a:r>
              <a:rPr lang="en-US" dirty="0" err="1" smtClean="0"/>
              <a:t>x.y</a:t>
            </a:r>
            <a:r>
              <a:rPr lang="en-US" dirty="0" smtClean="0"/>
              <a:t>’)</a:t>
            </a:r>
          </a:p>
          <a:p>
            <a:r>
              <a:rPr lang="en-US" dirty="0" smtClean="0"/>
              <a:t>=(</a:t>
            </a:r>
            <a:r>
              <a:rPr lang="en-US" dirty="0" err="1" smtClean="0"/>
              <a:t>x’+x</a:t>
            </a:r>
            <a:r>
              <a:rPr lang="en-US" dirty="0" smtClean="0"/>
              <a:t>).(</a:t>
            </a:r>
            <a:r>
              <a:rPr lang="en-US" dirty="0" err="1" smtClean="0"/>
              <a:t>x’+y</a:t>
            </a:r>
            <a:r>
              <a:rPr lang="en-US" dirty="0" smtClean="0"/>
              <a:t>’)</a:t>
            </a:r>
          </a:p>
          <a:p>
            <a:r>
              <a:rPr lang="en-US" dirty="0" smtClean="0"/>
              <a:t>=1.(</a:t>
            </a:r>
            <a:r>
              <a:rPr lang="en-US" dirty="0" err="1" smtClean="0"/>
              <a:t>x’+y</a:t>
            </a:r>
            <a:r>
              <a:rPr lang="en-US" dirty="0" smtClean="0"/>
              <a:t>’)</a:t>
            </a:r>
          </a:p>
          <a:p>
            <a:r>
              <a:rPr lang="en-US" dirty="0" smtClean="0"/>
              <a:t>=1.x’+1.y’</a:t>
            </a:r>
          </a:p>
          <a:p>
            <a:r>
              <a:rPr lang="en-US" dirty="0" smtClean="0"/>
              <a:t>=</a:t>
            </a:r>
            <a:r>
              <a:rPr lang="en-US" dirty="0" err="1" smtClean="0"/>
              <a:t>x’+y</a:t>
            </a:r>
            <a:r>
              <a:rPr lang="en-US" dirty="0" smtClean="0"/>
              <a:t>’</a:t>
            </a:r>
          </a:p>
          <a:p>
            <a:endParaRPr lang="en-US" dirty="0" smtClean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47498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LOGICAL OPERATORS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1)NOT</a:t>
            </a:r>
          </a:p>
          <a:p>
            <a:r>
              <a:rPr lang="en-US" dirty="0" smtClean="0"/>
              <a:t>2)AND </a:t>
            </a:r>
          </a:p>
          <a:p>
            <a:r>
              <a:rPr lang="en-US" dirty="0" smtClean="0"/>
              <a:t>3)OR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476672"/>
            <a:ext cx="8639901" cy="58326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106425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04664"/>
            <a:ext cx="8229600" cy="5721499"/>
          </a:xfrm>
        </p:spPr>
        <p:txBody>
          <a:bodyPr>
            <a:normAutofit/>
          </a:bodyPr>
          <a:lstStyle/>
          <a:p>
            <a:r>
              <a:rPr lang="en-US" dirty="0" smtClean="0"/>
              <a:t>(</a:t>
            </a:r>
            <a:r>
              <a:rPr lang="en-US" dirty="0" err="1" smtClean="0"/>
              <a:t>x+y</a:t>
            </a:r>
            <a:r>
              <a:rPr lang="en-US" dirty="0" smtClean="0"/>
              <a:t>)(</a:t>
            </a:r>
            <a:r>
              <a:rPr lang="en-US" dirty="0" err="1" smtClean="0"/>
              <a:t>x’+y</a:t>
            </a:r>
            <a:r>
              <a:rPr lang="en-US" dirty="0" smtClean="0"/>
              <a:t>)</a:t>
            </a:r>
          </a:p>
          <a:p>
            <a:r>
              <a:rPr lang="en-US" dirty="0" smtClean="0"/>
              <a:t>=</a:t>
            </a:r>
            <a:r>
              <a:rPr lang="en-US" dirty="0" err="1" smtClean="0"/>
              <a:t>x.x’+xy+yx’+yy</a:t>
            </a:r>
            <a:endParaRPr lang="en-US" dirty="0" smtClean="0"/>
          </a:p>
          <a:p>
            <a:r>
              <a:rPr lang="en-US" dirty="0" smtClean="0"/>
              <a:t>=0+xy+yx’+yy  (as </a:t>
            </a:r>
            <a:r>
              <a:rPr lang="en-US" dirty="0" err="1" smtClean="0"/>
              <a:t>a.a</a:t>
            </a:r>
            <a:r>
              <a:rPr lang="en-US" dirty="0" smtClean="0"/>
              <a:t>’=0,a.a=0)</a:t>
            </a:r>
          </a:p>
          <a:p>
            <a:r>
              <a:rPr lang="en-US" dirty="0" smtClean="0"/>
              <a:t>=0+xy+yx’+y</a:t>
            </a:r>
          </a:p>
          <a:p>
            <a:r>
              <a:rPr lang="en-US" dirty="0" smtClean="0"/>
              <a:t>=y(</a:t>
            </a:r>
            <a:r>
              <a:rPr lang="en-US" dirty="0" err="1" smtClean="0"/>
              <a:t>x+x</a:t>
            </a:r>
            <a:r>
              <a:rPr lang="en-US" dirty="0" smtClean="0"/>
              <a:t>’)+y</a:t>
            </a:r>
          </a:p>
          <a:p>
            <a:r>
              <a:rPr lang="en-US" dirty="0" smtClean="0"/>
              <a:t>=y(1)+y</a:t>
            </a:r>
          </a:p>
          <a:p>
            <a:r>
              <a:rPr lang="en-US" dirty="0" smtClean="0"/>
              <a:t>=</a:t>
            </a:r>
            <a:r>
              <a:rPr lang="en-US" dirty="0" err="1" smtClean="0"/>
              <a:t>y+y</a:t>
            </a:r>
            <a:endParaRPr lang="en-US" dirty="0" smtClean="0"/>
          </a:p>
          <a:p>
            <a:r>
              <a:rPr lang="en-US" dirty="0" smtClean="0"/>
              <a:t>=y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28778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476672"/>
            <a:ext cx="7632847" cy="4680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60648"/>
            <a:ext cx="8229600" cy="5865515"/>
          </a:xfrm>
        </p:spPr>
        <p:txBody>
          <a:bodyPr/>
          <a:lstStyle/>
          <a:p>
            <a:r>
              <a:rPr lang="en-US" dirty="0" smtClean="0"/>
              <a:t>(A+B)(A+C)=A+BC</a:t>
            </a:r>
          </a:p>
          <a:p>
            <a:r>
              <a:rPr lang="en-US" dirty="0" smtClean="0"/>
              <a:t>LHS=(A+B)(A+C)</a:t>
            </a:r>
          </a:p>
          <a:p>
            <a:r>
              <a:rPr lang="en-US" dirty="0" smtClean="0"/>
              <a:t>=A.A +A.B +A.C+B.C</a:t>
            </a:r>
          </a:p>
          <a:p>
            <a:r>
              <a:rPr lang="en-US" dirty="0" smtClean="0"/>
              <a:t>=A+AB+AC+BC</a:t>
            </a:r>
          </a:p>
          <a:p>
            <a:r>
              <a:rPr lang="en-US" dirty="0" smtClean="0"/>
              <a:t>=A(1+B)+AC+BC</a:t>
            </a:r>
          </a:p>
          <a:p>
            <a:r>
              <a:rPr lang="en-US" dirty="0" smtClean="0"/>
              <a:t>=A.1+AC+BC</a:t>
            </a:r>
          </a:p>
          <a:p>
            <a:r>
              <a:rPr lang="en-US" dirty="0" smtClean="0"/>
              <a:t>=A+AC+BC</a:t>
            </a:r>
          </a:p>
          <a:p>
            <a:r>
              <a:rPr lang="en-US" dirty="0" smtClean="0"/>
              <a:t>=A(1+C)+BC</a:t>
            </a:r>
          </a:p>
          <a:p>
            <a:r>
              <a:rPr lang="en-US" dirty="0" smtClean="0"/>
              <a:t>=A.1+BC</a:t>
            </a:r>
          </a:p>
          <a:p>
            <a:r>
              <a:rPr lang="en-US" dirty="0" smtClean="0"/>
              <a:t>=A+BC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04664"/>
            <a:ext cx="8229600" cy="5721499"/>
          </a:xfrm>
        </p:spPr>
        <p:txBody>
          <a:bodyPr>
            <a:normAutofit fontScale="92500" lnSpcReduction="10000"/>
          </a:bodyPr>
          <a:lstStyle/>
          <a:p>
            <a:r>
              <a:rPr lang="en-US" dirty="0" err="1" smtClean="0"/>
              <a:t>X’y’z’+x’y’z+x’yz+x’yz’+xy’z’+xy’z</a:t>
            </a:r>
            <a:r>
              <a:rPr lang="en-US" dirty="0" smtClean="0"/>
              <a:t>=</a:t>
            </a:r>
            <a:r>
              <a:rPr lang="en-US" dirty="0" err="1" smtClean="0"/>
              <a:t>x’+y</a:t>
            </a:r>
            <a:r>
              <a:rPr lang="en-US" dirty="0" smtClean="0"/>
              <a:t>’</a:t>
            </a:r>
          </a:p>
          <a:p>
            <a:r>
              <a:rPr lang="en-US" dirty="0" smtClean="0"/>
              <a:t>=</a:t>
            </a:r>
            <a:r>
              <a:rPr lang="en-US" dirty="0" err="1" smtClean="0"/>
              <a:t>x’y</a:t>
            </a:r>
            <a:r>
              <a:rPr lang="en-US" dirty="0" smtClean="0"/>
              <a:t>’(</a:t>
            </a:r>
            <a:r>
              <a:rPr lang="en-US" dirty="0" err="1" smtClean="0"/>
              <a:t>z’+z</a:t>
            </a:r>
            <a:r>
              <a:rPr lang="en-US" dirty="0" smtClean="0"/>
              <a:t>)+</a:t>
            </a:r>
            <a:r>
              <a:rPr lang="en-US" dirty="0" err="1" smtClean="0"/>
              <a:t>x’y</a:t>
            </a:r>
            <a:r>
              <a:rPr lang="en-US" dirty="0" smtClean="0"/>
              <a:t>(</a:t>
            </a:r>
            <a:r>
              <a:rPr lang="en-US" dirty="0" err="1" smtClean="0"/>
              <a:t>z’+z</a:t>
            </a:r>
            <a:r>
              <a:rPr lang="en-US" dirty="0" smtClean="0"/>
              <a:t>)+</a:t>
            </a:r>
            <a:r>
              <a:rPr lang="en-US" dirty="0" err="1" smtClean="0"/>
              <a:t>xy</a:t>
            </a:r>
            <a:r>
              <a:rPr lang="en-US" dirty="0" smtClean="0"/>
              <a:t>’(</a:t>
            </a:r>
            <a:r>
              <a:rPr lang="en-US" dirty="0" err="1" smtClean="0"/>
              <a:t>z’+z</a:t>
            </a:r>
            <a:r>
              <a:rPr lang="en-US" dirty="0" smtClean="0"/>
              <a:t>)</a:t>
            </a:r>
          </a:p>
          <a:p>
            <a:r>
              <a:rPr lang="en-US" dirty="0" smtClean="0"/>
              <a:t>=x’y’.1+x’y.1+xy’.1</a:t>
            </a:r>
          </a:p>
          <a:p>
            <a:r>
              <a:rPr lang="en-US" dirty="0" smtClean="0"/>
              <a:t>=</a:t>
            </a:r>
            <a:r>
              <a:rPr lang="en-US" dirty="0" err="1" smtClean="0"/>
              <a:t>x’y’+x’y+xy</a:t>
            </a:r>
            <a:r>
              <a:rPr lang="en-US" dirty="0" smtClean="0"/>
              <a:t>’</a:t>
            </a:r>
          </a:p>
          <a:p>
            <a:r>
              <a:rPr lang="en-US" dirty="0" smtClean="0"/>
              <a:t>=x’(</a:t>
            </a:r>
            <a:r>
              <a:rPr lang="en-US" dirty="0" err="1" smtClean="0"/>
              <a:t>y’+y</a:t>
            </a:r>
            <a:r>
              <a:rPr lang="en-US" dirty="0" smtClean="0"/>
              <a:t>)+</a:t>
            </a:r>
            <a:r>
              <a:rPr lang="en-US" dirty="0" err="1" smtClean="0"/>
              <a:t>xy</a:t>
            </a:r>
            <a:r>
              <a:rPr lang="en-US" dirty="0" smtClean="0"/>
              <a:t>’</a:t>
            </a:r>
          </a:p>
          <a:p>
            <a:r>
              <a:rPr lang="en-US" dirty="0" smtClean="0"/>
              <a:t>=x’.1+xy’</a:t>
            </a:r>
          </a:p>
          <a:p>
            <a:r>
              <a:rPr lang="en-US" dirty="0" smtClean="0"/>
              <a:t>=x’+(</a:t>
            </a:r>
            <a:r>
              <a:rPr lang="en-US" dirty="0" err="1" smtClean="0"/>
              <a:t>x.y</a:t>
            </a:r>
            <a:r>
              <a:rPr lang="en-US" dirty="0" smtClean="0"/>
              <a:t>’)</a:t>
            </a:r>
          </a:p>
          <a:p>
            <a:r>
              <a:rPr lang="en-US" dirty="0" smtClean="0"/>
              <a:t>=(</a:t>
            </a:r>
            <a:r>
              <a:rPr lang="en-US" dirty="0" err="1" smtClean="0"/>
              <a:t>x’+x</a:t>
            </a:r>
            <a:r>
              <a:rPr lang="en-US" dirty="0" smtClean="0"/>
              <a:t>).(</a:t>
            </a:r>
            <a:r>
              <a:rPr lang="en-US" dirty="0" err="1" smtClean="0"/>
              <a:t>x’+y</a:t>
            </a:r>
            <a:r>
              <a:rPr lang="en-US" dirty="0" smtClean="0"/>
              <a:t>’)</a:t>
            </a:r>
          </a:p>
          <a:p>
            <a:r>
              <a:rPr lang="en-US" dirty="0" smtClean="0"/>
              <a:t>=1.(</a:t>
            </a:r>
            <a:r>
              <a:rPr lang="en-US" dirty="0" err="1" smtClean="0"/>
              <a:t>x’+y</a:t>
            </a:r>
            <a:r>
              <a:rPr lang="en-US" dirty="0" smtClean="0"/>
              <a:t>’)</a:t>
            </a:r>
          </a:p>
          <a:p>
            <a:r>
              <a:rPr lang="en-US" dirty="0" smtClean="0"/>
              <a:t>=1.x’+1.y’</a:t>
            </a:r>
          </a:p>
          <a:p>
            <a:r>
              <a:rPr lang="en-US" dirty="0" smtClean="0"/>
              <a:t>=</a:t>
            </a:r>
            <a:r>
              <a:rPr lang="en-US" dirty="0" err="1" smtClean="0"/>
              <a:t>x’+y</a:t>
            </a:r>
            <a:r>
              <a:rPr lang="en-US" dirty="0" smtClean="0"/>
              <a:t>’</a:t>
            </a:r>
          </a:p>
          <a:p>
            <a:endParaRPr lang="en-US" dirty="0" smtClean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71320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60648"/>
            <a:ext cx="8229600" cy="5865515"/>
          </a:xfrm>
        </p:spPr>
        <p:txBody>
          <a:bodyPr/>
          <a:lstStyle/>
          <a:p>
            <a:r>
              <a:rPr lang="en-US" dirty="0" smtClean="0"/>
              <a:t>Using </a:t>
            </a:r>
            <a:r>
              <a:rPr lang="en-US" dirty="0" err="1" smtClean="0"/>
              <a:t>boolean</a:t>
            </a:r>
            <a:r>
              <a:rPr lang="en-US" dirty="0" smtClean="0"/>
              <a:t> laws prove that </a:t>
            </a:r>
          </a:p>
          <a:p>
            <a:r>
              <a:rPr lang="en-US" dirty="0" smtClean="0"/>
              <a:t>(A+B’+C’)(A+B’C)=A+B’C</a:t>
            </a:r>
          </a:p>
          <a:p>
            <a:r>
              <a:rPr lang="en-US" dirty="0" smtClean="0"/>
              <a:t>LHS=A.A+AB’C+B’A+B’B’C+C’A+C’B’C</a:t>
            </a:r>
          </a:p>
          <a:p>
            <a:r>
              <a:rPr lang="en-US" dirty="0" smtClean="0"/>
              <a:t>=A+AB’C+AB’+B’C+AC’+BC’C</a:t>
            </a:r>
          </a:p>
          <a:p>
            <a:r>
              <a:rPr lang="en-US" dirty="0" smtClean="0"/>
              <a:t>=A+AB’C+AB’+B’C+AC’+B.O</a:t>
            </a:r>
          </a:p>
          <a:p>
            <a:r>
              <a:rPr lang="en-US" dirty="0" smtClean="0"/>
              <a:t>=A+AB’+AC’+AB’C+B’C+0</a:t>
            </a:r>
          </a:p>
          <a:p>
            <a:r>
              <a:rPr lang="en-US" dirty="0" smtClean="0"/>
              <a:t>=A(1+B’+C’+B’C)+B’C</a:t>
            </a:r>
          </a:p>
          <a:p>
            <a:r>
              <a:rPr lang="en-US" dirty="0" smtClean="0"/>
              <a:t>=A.1+B’C</a:t>
            </a:r>
          </a:p>
          <a:p>
            <a:r>
              <a:rPr lang="en-US" dirty="0" smtClean="0"/>
              <a:t>=A+B’C</a:t>
            </a:r>
          </a:p>
          <a:p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552" y="2636912"/>
            <a:ext cx="8229600" cy="1143000"/>
          </a:xfrm>
        </p:spPr>
        <p:txBody>
          <a:bodyPr/>
          <a:lstStyle/>
          <a:p>
            <a:r>
              <a:rPr lang="en-US" dirty="0" smtClean="0"/>
              <a:t>De </a:t>
            </a:r>
            <a:r>
              <a:rPr lang="en-US" dirty="0" err="1" smtClean="0"/>
              <a:t>Morgans</a:t>
            </a:r>
            <a:r>
              <a:rPr lang="en-US" dirty="0" smtClean="0"/>
              <a:t> Law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32656"/>
            <a:ext cx="8229600" cy="5793507"/>
          </a:xfrm>
        </p:spPr>
        <p:txBody>
          <a:bodyPr/>
          <a:lstStyle/>
          <a:p>
            <a:r>
              <a:rPr lang="en-US" dirty="0" smtClean="0"/>
              <a:t>In set </a:t>
            </a:r>
            <a:r>
              <a:rPr lang="en-US" dirty="0" err="1" smtClean="0"/>
              <a:t>theory,de</a:t>
            </a:r>
            <a:r>
              <a:rPr lang="en-US" dirty="0" smtClean="0"/>
              <a:t> </a:t>
            </a:r>
            <a:r>
              <a:rPr lang="en-US" dirty="0" err="1" smtClean="0"/>
              <a:t>morgans</a:t>
            </a:r>
            <a:r>
              <a:rPr lang="en-US" dirty="0" smtClean="0"/>
              <a:t> law relates the three basic set properties to each </a:t>
            </a:r>
            <a:r>
              <a:rPr lang="en-US" dirty="0" err="1" smtClean="0"/>
              <a:t>other,the</a:t>
            </a:r>
            <a:r>
              <a:rPr lang="en-US" dirty="0" smtClean="0"/>
              <a:t> union ,the intersection and the </a:t>
            </a:r>
            <a:r>
              <a:rPr lang="en-US" dirty="0" err="1" smtClean="0"/>
              <a:t>complement.One</a:t>
            </a:r>
            <a:r>
              <a:rPr lang="en-US" dirty="0" smtClean="0"/>
              <a:t> of the most powerful identities used in </a:t>
            </a:r>
            <a:r>
              <a:rPr lang="en-US" dirty="0" err="1" smtClean="0"/>
              <a:t>boolean</a:t>
            </a:r>
            <a:r>
              <a:rPr lang="en-US" dirty="0" smtClean="0"/>
              <a:t> algebra </a:t>
            </a:r>
            <a:r>
              <a:rPr lang="en-US" dirty="0" err="1" smtClean="0"/>
              <a:t>i.e</a:t>
            </a:r>
            <a:r>
              <a:rPr lang="en-US" dirty="0" smtClean="0"/>
              <a:t> De </a:t>
            </a:r>
            <a:r>
              <a:rPr lang="en-US" dirty="0" err="1" smtClean="0"/>
              <a:t>Morgans</a:t>
            </a:r>
            <a:r>
              <a:rPr lang="en-US" dirty="0" smtClean="0"/>
              <a:t> Theorem.</a:t>
            </a:r>
          </a:p>
          <a:p>
            <a:endParaRPr lang="en-US" dirty="0" smtClean="0"/>
          </a:p>
          <a:p>
            <a:r>
              <a:rPr lang="en-US" dirty="0" smtClean="0"/>
              <a:t>Augustus De Morgan had paved the way to Boolean algebra by discovering two important theorems. 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 </a:t>
            </a:r>
            <a:r>
              <a:rPr lang="en-US" dirty="0" err="1" smtClean="0"/>
              <a:t>Morgans</a:t>
            </a:r>
            <a:r>
              <a:rPr lang="en-US" dirty="0" smtClean="0"/>
              <a:t> First Theorem</a:t>
            </a:r>
            <a:endParaRPr lang="en-IN" dirty="0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19672" y="3356992"/>
            <a:ext cx="5544616" cy="30963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47664" y="1988840"/>
            <a:ext cx="3183512" cy="1080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76672"/>
            <a:ext cx="8229600" cy="5649491"/>
          </a:xfrm>
        </p:spPr>
        <p:txBody>
          <a:bodyPr/>
          <a:lstStyle/>
          <a:p>
            <a:r>
              <a:rPr lang="en-US" dirty="0" smtClean="0"/>
              <a:t>To prove this </a:t>
            </a:r>
            <a:r>
              <a:rPr lang="en-US" dirty="0" err="1" smtClean="0"/>
              <a:t>theorem,we</a:t>
            </a:r>
            <a:r>
              <a:rPr lang="en-US" dirty="0" smtClean="0"/>
              <a:t> need to recall the </a:t>
            </a:r>
            <a:r>
              <a:rPr lang="en-US" dirty="0" err="1" smtClean="0"/>
              <a:t>complementarity</a:t>
            </a:r>
            <a:r>
              <a:rPr lang="en-US" dirty="0" smtClean="0"/>
              <a:t> laws which states that  </a:t>
            </a:r>
          </a:p>
          <a:p>
            <a:r>
              <a:rPr lang="en-US" dirty="0" smtClean="0"/>
              <a:t>X+X’=1 and X.X’=0 that is a logical variable when added to its </a:t>
            </a:r>
            <a:r>
              <a:rPr lang="en-US" dirty="0" err="1" smtClean="0"/>
              <a:t>complement,produces</a:t>
            </a:r>
            <a:r>
              <a:rPr lang="en-US" dirty="0" smtClean="0"/>
              <a:t> output 1 and when multiplied with complement produces the output 0.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To prove de </a:t>
            </a:r>
            <a:r>
              <a:rPr lang="en-US" dirty="0" err="1" smtClean="0"/>
              <a:t>morgans</a:t>
            </a:r>
            <a:r>
              <a:rPr lang="en-US" dirty="0" smtClean="0"/>
              <a:t> law we will use the </a:t>
            </a:r>
            <a:r>
              <a:rPr lang="en-US" dirty="0" err="1" smtClean="0"/>
              <a:t>complementarity</a:t>
            </a:r>
            <a:r>
              <a:rPr lang="en-US" dirty="0" smtClean="0"/>
              <a:t> laws.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99392"/>
            <a:ext cx="8229600" cy="936104"/>
          </a:xfrm>
        </p:spPr>
        <p:txBody>
          <a:bodyPr/>
          <a:lstStyle/>
          <a:p>
            <a:r>
              <a:rPr lang="en-US" dirty="0" smtClean="0"/>
              <a:t>NOT operator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4744"/>
            <a:ext cx="8229600" cy="5001419"/>
          </a:xfrm>
        </p:spPr>
        <p:txBody>
          <a:bodyPr/>
          <a:lstStyle/>
          <a:p>
            <a:r>
              <a:rPr lang="en-US" dirty="0" smtClean="0"/>
              <a:t>The operator is a unary operator because it operates on a single </a:t>
            </a:r>
            <a:r>
              <a:rPr lang="en-US" dirty="0" err="1" smtClean="0"/>
              <a:t>variable.This</a:t>
            </a:r>
            <a:r>
              <a:rPr lang="en-US" dirty="0" smtClean="0"/>
              <a:t> operator is called complement and the symbol for this is –</a:t>
            </a:r>
          </a:p>
          <a:p>
            <a:r>
              <a:rPr lang="en-US" dirty="0" smtClean="0"/>
              <a:t>(bar) or ‘ . </a:t>
            </a:r>
          </a:p>
          <a:p>
            <a:r>
              <a:rPr lang="en-US" dirty="0" err="1" smtClean="0"/>
              <a:t>Eg</a:t>
            </a:r>
            <a:r>
              <a:rPr lang="en-US" dirty="0" smtClean="0"/>
              <a:t> X   or X  </a:t>
            </a:r>
          </a:p>
          <a:p>
            <a:r>
              <a:rPr lang="en-US" dirty="0" smtClean="0"/>
              <a:t>The variable used can have two possible values  0 or 1 where 0 denotes false and 1 denotes true.</a:t>
            </a:r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1259632" y="3356992"/>
            <a:ext cx="432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2555776" y="3356992"/>
            <a:ext cx="0" cy="1440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04664"/>
            <a:ext cx="8229600" cy="5721499"/>
          </a:xfrm>
        </p:spPr>
        <p:txBody>
          <a:bodyPr/>
          <a:lstStyle/>
          <a:p>
            <a:r>
              <a:rPr lang="en-US" dirty="0" smtClean="0"/>
              <a:t>Let us assume that P=X+Y</a:t>
            </a:r>
          </a:p>
          <a:p>
            <a:r>
              <a:rPr lang="en-US" dirty="0" smtClean="0"/>
              <a:t>Where P,X,Y are logical </a:t>
            </a:r>
            <a:r>
              <a:rPr lang="en-US" dirty="0" err="1" smtClean="0"/>
              <a:t>variables.Then</a:t>
            </a:r>
            <a:r>
              <a:rPr lang="en-US" dirty="0" smtClean="0"/>
              <a:t> according to complementation laws P+P’=1 and P.P’=0.</a:t>
            </a:r>
          </a:p>
          <a:p>
            <a:endParaRPr lang="en-US" dirty="0" smtClean="0"/>
          </a:p>
          <a:p>
            <a:r>
              <a:rPr lang="en-US" dirty="0" smtClean="0"/>
              <a:t>This means that if P,X,Y are </a:t>
            </a:r>
            <a:r>
              <a:rPr lang="en-US" dirty="0" err="1" smtClean="0"/>
              <a:t>boolean</a:t>
            </a:r>
            <a:r>
              <a:rPr lang="en-US" dirty="0" smtClean="0"/>
              <a:t> variables then the </a:t>
            </a:r>
            <a:r>
              <a:rPr lang="en-US" dirty="0" err="1" smtClean="0"/>
              <a:t>complementarity</a:t>
            </a:r>
            <a:r>
              <a:rPr lang="en-US" dirty="0" smtClean="0"/>
              <a:t> laws must hold for variable P.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04664"/>
            <a:ext cx="8229600" cy="5721499"/>
          </a:xfrm>
        </p:spPr>
        <p:txBody>
          <a:bodyPr/>
          <a:lstStyle/>
          <a:p>
            <a:r>
              <a:rPr lang="en-US" dirty="0" smtClean="0"/>
              <a:t>X+Y+X’.Y’=1</a:t>
            </a:r>
          </a:p>
          <a:p>
            <a:r>
              <a:rPr lang="en-US" dirty="0" smtClean="0"/>
              <a:t>AND </a:t>
            </a:r>
          </a:p>
          <a:p>
            <a:r>
              <a:rPr lang="en-US" dirty="0" smtClean="0"/>
              <a:t>X+Y.X’.Y’=0</a:t>
            </a:r>
          </a:p>
          <a:p>
            <a:endParaRPr lang="en-US" dirty="0" smtClean="0"/>
          </a:p>
          <a:p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32656"/>
            <a:ext cx="8229600" cy="5793507"/>
          </a:xfrm>
        </p:spPr>
        <p:txBody>
          <a:bodyPr/>
          <a:lstStyle/>
          <a:p>
            <a:r>
              <a:rPr lang="en-US" dirty="0" smtClean="0"/>
              <a:t>Let us prove the first part</a:t>
            </a:r>
          </a:p>
          <a:p>
            <a:endParaRPr lang="en-US" dirty="0" smtClean="0"/>
          </a:p>
          <a:p>
            <a:r>
              <a:rPr lang="en-US" dirty="0" smtClean="0"/>
              <a:t>X+Y+X’.Y’=1</a:t>
            </a:r>
          </a:p>
          <a:p>
            <a:r>
              <a:rPr lang="en-US" dirty="0" smtClean="0"/>
              <a:t>=((X+Y)+X’)((X+Y)+Y’)</a:t>
            </a:r>
          </a:p>
          <a:p>
            <a:r>
              <a:rPr lang="en-US" dirty="0" smtClean="0"/>
              <a:t>=(X+Y+X’)(X+Y+Y’)</a:t>
            </a:r>
          </a:p>
          <a:p>
            <a:r>
              <a:rPr lang="en-US" dirty="0" smtClean="0"/>
              <a:t>=(X+X’+Y)(X+Y+Y’)</a:t>
            </a:r>
          </a:p>
          <a:p>
            <a:r>
              <a:rPr lang="en-US" dirty="0" smtClean="0"/>
              <a:t>=(1+Y)(X+1)</a:t>
            </a:r>
          </a:p>
          <a:p>
            <a:r>
              <a:rPr lang="en-US" dirty="0" smtClean="0"/>
              <a:t>=1.1</a:t>
            </a:r>
          </a:p>
          <a:p>
            <a:r>
              <a:rPr lang="en-US" dirty="0" smtClean="0"/>
              <a:t>=1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32656"/>
            <a:ext cx="8229600" cy="5793507"/>
          </a:xfrm>
        </p:spPr>
        <p:txBody>
          <a:bodyPr/>
          <a:lstStyle/>
          <a:p>
            <a:r>
              <a:rPr lang="en-US" dirty="0" smtClean="0"/>
              <a:t>Let us now prove the second part</a:t>
            </a:r>
          </a:p>
          <a:p>
            <a:endParaRPr lang="en-US" dirty="0" smtClean="0"/>
          </a:p>
          <a:p>
            <a:r>
              <a:rPr lang="en-US" dirty="0" smtClean="0"/>
              <a:t>X+Y.X’.Y’=0</a:t>
            </a:r>
          </a:p>
          <a:p>
            <a:r>
              <a:rPr lang="en-US" dirty="0" smtClean="0"/>
              <a:t>=X’Y’(X+Y)</a:t>
            </a:r>
          </a:p>
          <a:p>
            <a:r>
              <a:rPr lang="en-US" dirty="0" smtClean="0"/>
              <a:t>=X’Y’X+X’Y’Y</a:t>
            </a:r>
          </a:p>
          <a:p>
            <a:r>
              <a:rPr lang="en-US" dirty="0" smtClean="0"/>
              <a:t>=0.Y’+X’.0</a:t>
            </a:r>
          </a:p>
          <a:p>
            <a:r>
              <a:rPr lang="en-US" dirty="0" smtClean="0"/>
              <a:t>=0+0</a:t>
            </a:r>
          </a:p>
          <a:p>
            <a:r>
              <a:rPr lang="en-US" dirty="0" smtClean="0"/>
              <a:t>=0</a:t>
            </a:r>
          </a:p>
          <a:p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404664"/>
            <a:ext cx="8229600" cy="5678091"/>
          </a:xfrm>
        </p:spPr>
        <p:txBody>
          <a:bodyPr/>
          <a:lstStyle/>
          <a:p>
            <a:r>
              <a:rPr lang="en-US" dirty="0" smtClean="0"/>
              <a:t>De </a:t>
            </a:r>
            <a:r>
              <a:rPr lang="en-US" dirty="0" err="1" smtClean="0"/>
              <a:t>Morgans</a:t>
            </a:r>
            <a:r>
              <a:rPr lang="en-US" dirty="0" smtClean="0"/>
              <a:t> second theorem </a:t>
            </a:r>
          </a:p>
          <a:p>
            <a:endParaRPr lang="en-US" dirty="0" smtClean="0"/>
          </a:p>
          <a:p>
            <a:r>
              <a:rPr lang="en-US" dirty="0" smtClean="0"/>
              <a:t>It states that </a:t>
            </a:r>
          </a:p>
          <a:p>
            <a:r>
              <a:rPr lang="en-US" dirty="0" smtClean="0"/>
              <a:t>(X.Y)’=X’+Y’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764704"/>
            <a:ext cx="9246266" cy="36724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04664"/>
            <a:ext cx="8229600" cy="5721499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1</a:t>
            </a:r>
            <a:r>
              <a:rPr lang="en-US" baseline="30000" dirty="0" smtClean="0"/>
              <a:t>ST</a:t>
            </a:r>
            <a:r>
              <a:rPr lang="en-US" dirty="0" smtClean="0"/>
              <a:t> Part  X.Y+(X’+Y’)=1</a:t>
            </a:r>
          </a:p>
          <a:p>
            <a:r>
              <a:rPr lang="en-US" dirty="0" smtClean="0"/>
              <a:t>2</a:t>
            </a:r>
            <a:r>
              <a:rPr lang="en-US" baseline="30000" dirty="0" smtClean="0"/>
              <a:t>ND</a:t>
            </a:r>
            <a:r>
              <a:rPr lang="en-US" dirty="0" smtClean="0"/>
              <a:t> Part  X.Y.(X’+Y’)=0</a:t>
            </a:r>
          </a:p>
          <a:p>
            <a:endParaRPr lang="en-US" dirty="0" smtClean="0"/>
          </a:p>
          <a:p>
            <a:r>
              <a:rPr lang="en-US" dirty="0" smtClean="0"/>
              <a:t>1</a:t>
            </a:r>
            <a:r>
              <a:rPr lang="en-US" baseline="30000" dirty="0" smtClean="0"/>
              <a:t>ST</a:t>
            </a:r>
            <a:r>
              <a:rPr lang="en-US" dirty="0" smtClean="0"/>
              <a:t> part X.Y+(X’+Y’)=1</a:t>
            </a:r>
          </a:p>
          <a:p>
            <a:r>
              <a:rPr lang="en-US" dirty="0" smtClean="0"/>
              <a:t>X.Y+(X’+Y’)</a:t>
            </a:r>
          </a:p>
          <a:p>
            <a:r>
              <a:rPr lang="en-US" dirty="0" smtClean="0"/>
              <a:t>=(X’+Y’+X)(X’+Y’+Y)</a:t>
            </a:r>
          </a:p>
          <a:p>
            <a:r>
              <a:rPr lang="en-US" dirty="0" smtClean="0"/>
              <a:t>=(X+X’+Y)(X’+Y’+Y)</a:t>
            </a:r>
          </a:p>
          <a:p>
            <a:r>
              <a:rPr lang="en-US" dirty="0" smtClean="0"/>
              <a:t>=(1+Y’)(X’+1)</a:t>
            </a:r>
          </a:p>
          <a:p>
            <a:r>
              <a:rPr lang="en-US" dirty="0" smtClean="0"/>
              <a:t>=1.1</a:t>
            </a:r>
          </a:p>
          <a:p>
            <a:r>
              <a:rPr lang="en-US" dirty="0" smtClean="0"/>
              <a:t>=1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32656"/>
            <a:ext cx="8229600" cy="5793507"/>
          </a:xfrm>
        </p:spPr>
        <p:txBody>
          <a:bodyPr/>
          <a:lstStyle/>
          <a:p>
            <a:r>
              <a:rPr lang="en-US" dirty="0" smtClean="0"/>
              <a:t>2</a:t>
            </a:r>
            <a:r>
              <a:rPr lang="en-US" baseline="30000" dirty="0" smtClean="0"/>
              <a:t>ND</a:t>
            </a:r>
            <a:r>
              <a:rPr lang="en-US" dirty="0" smtClean="0"/>
              <a:t> PART </a:t>
            </a:r>
          </a:p>
          <a:p>
            <a:r>
              <a:rPr lang="en-US" dirty="0" smtClean="0"/>
              <a:t>X.Y.(X’+Y’)=0</a:t>
            </a:r>
          </a:p>
          <a:p>
            <a:r>
              <a:rPr lang="en-US" dirty="0" smtClean="0"/>
              <a:t>=X.Y.X’+X.Y.Y’</a:t>
            </a:r>
          </a:p>
          <a:p>
            <a:r>
              <a:rPr lang="en-US" dirty="0" smtClean="0"/>
              <a:t>=XX’Y+XYY’</a:t>
            </a:r>
            <a:endParaRPr lang="en-IN" dirty="0" smtClean="0"/>
          </a:p>
          <a:p>
            <a:r>
              <a:rPr lang="en-US" dirty="0" smtClean="0"/>
              <a:t>=0.Y+X.O</a:t>
            </a:r>
          </a:p>
          <a:p>
            <a:r>
              <a:rPr lang="en-US" dirty="0" smtClean="0"/>
              <a:t>=0+0</a:t>
            </a:r>
          </a:p>
          <a:p>
            <a:r>
              <a:rPr lang="en-US" dirty="0" smtClean="0"/>
              <a:t>=0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76672"/>
            <a:ext cx="8229600" cy="5649491"/>
          </a:xfrm>
        </p:spPr>
        <p:txBody>
          <a:bodyPr/>
          <a:lstStyle/>
          <a:p>
            <a:r>
              <a:rPr lang="en-US" dirty="0" smtClean="0"/>
              <a:t>Although the above identities represent de </a:t>
            </a:r>
            <a:r>
              <a:rPr lang="en-US" dirty="0" err="1" smtClean="0"/>
              <a:t>morgans</a:t>
            </a:r>
            <a:r>
              <a:rPr lang="en-US" dirty="0" smtClean="0"/>
              <a:t> </a:t>
            </a:r>
            <a:r>
              <a:rPr lang="en-US" dirty="0" err="1" smtClean="0"/>
              <a:t>theorem,the</a:t>
            </a:r>
            <a:r>
              <a:rPr lang="en-US" dirty="0" smtClean="0"/>
              <a:t> transformation is easily performed by the following steps</a:t>
            </a:r>
          </a:p>
          <a:p>
            <a:endParaRPr lang="en-US" dirty="0" smtClean="0"/>
          </a:p>
          <a:p>
            <a:r>
              <a:rPr lang="en-US" dirty="0" smtClean="0"/>
              <a:t>1)Complement the entire </a:t>
            </a:r>
            <a:r>
              <a:rPr lang="en-US" dirty="0" err="1" smtClean="0"/>
              <a:t>function.change</a:t>
            </a:r>
            <a:r>
              <a:rPr lang="en-US" dirty="0" smtClean="0"/>
              <a:t> all the AND’s to OR’s and all the OR’s to AND’s .</a:t>
            </a:r>
          </a:p>
          <a:p>
            <a:r>
              <a:rPr lang="en-US" dirty="0" smtClean="0"/>
              <a:t>Complement each of the individual variables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04664"/>
            <a:ext cx="8229600" cy="5721499"/>
          </a:xfrm>
        </p:spPr>
        <p:txBody>
          <a:bodyPr>
            <a:normAutofit/>
          </a:bodyPr>
          <a:lstStyle/>
          <a:p>
            <a:r>
              <a:rPr lang="en-IN" b="1" dirty="0" smtClean="0">
                <a:solidFill>
                  <a:srgbClr val="FF0000"/>
                </a:solidFill>
              </a:rPr>
              <a:t>DEMORGAN’S LAW</a:t>
            </a:r>
          </a:p>
          <a:p>
            <a:endParaRPr lang="en-IN" dirty="0" smtClean="0"/>
          </a:p>
          <a:p>
            <a:pPr>
              <a:buNone/>
            </a:pPr>
            <a:r>
              <a:rPr lang="en-IN" dirty="0" smtClean="0"/>
              <a:t>	It states that</a:t>
            </a:r>
          </a:p>
          <a:p>
            <a:r>
              <a:rPr lang="en-IN" dirty="0" smtClean="0"/>
              <a:t>1) (X+Y)’ = X’.Y’</a:t>
            </a:r>
          </a:p>
          <a:p>
            <a:pPr>
              <a:buNone/>
            </a:pPr>
            <a:endParaRPr lang="en-IN" dirty="0" smtClean="0"/>
          </a:p>
          <a:p>
            <a:r>
              <a:rPr lang="en-IN" dirty="0" smtClean="0"/>
              <a:t>2)(X.Y)’ = X’ + Y’</a:t>
            </a:r>
          </a:p>
          <a:p>
            <a:pPr>
              <a:buNone/>
            </a:pPr>
            <a:endParaRPr lang="en-IN" dirty="0" smtClean="0"/>
          </a:p>
          <a:p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Truth table of Not </a:t>
            </a:r>
            <a:endParaRPr lang="en-IN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</p:nvPr>
        </p:nvGraphicFramePr>
        <p:xfrm>
          <a:off x="457200" y="1600200"/>
          <a:ext cx="8363272" cy="24768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81636"/>
                <a:gridCol w="4181636"/>
              </a:tblGrid>
              <a:tr h="825624">
                <a:tc>
                  <a:txBody>
                    <a:bodyPr/>
                    <a:lstStyle/>
                    <a:p>
                      <a:r>
                        <a:rPr lang="en-US" sz="4000" dirty="0" smtClean="0"/>
                        <a:t>X</a:t>
                      </a:r>
                      <a:endParaRPr lang="en-IN" sz="4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4000" dirty="0"/>
                    </a:p>
                  </a:txBody>
                  <a:tcPr/>
                </a:tc>
              </a:tr>
              <a:tr h="825624">
                <a:tc>
                  <a:txBody>
                    <a:bodyPr/>
                    <a:lstStyle/>
                    <a:p>
                      <a:r>
                        <a:rPr lang="en-US" sz="4000" dirty="0" smtClean="0"/>
                        <a:t>0</a:t>
                      </a:r>
                      <a:endParaRPr lang="en-IN" sz="4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000" dirty="0" smtClean="0"/>
                        <a:t>1</a:t>
                      </a:r>
                      <a:endParaRPr lang="en-IN" sz="4000" dirty="0"/>
                    </a:p>
                  </a:txBody>
                  <a:tcPr/>
                </a:tc>
              </a:tr>
              <a:tr h="825624">
                <a:tc>
                  <a:txBody>
                    <a:bodyPr/>
                    <a:lstStyle/>
                    <a:p>
                      <a:r>
                        <a:rPr lang="en-US" sz="4000" dirty="0" smtClean="0"/>
                        <a:t>1</a:t>
                      </a:r>
                      <a:endParaRPr lang="en-IN" sz="4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000" dirty="0" smtClean="0"/>
                        <a:t>0</a:t>
                      </a:r>
                      <a:endParaRPr lang="en-IN" sz="40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16016" y="1772816"/>
            <a:ext cx="576064" cy="560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986957"/>
            <a:ext cx="8229600" cy="44856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476672"/>
            <a:ext cx="8229600" cy="60486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57262" y="1112044"/>
            <a:ext cx="7229475" cy="4162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Duality Principal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principal of duality is an important principal in </a:t>
            </a:r>
            <a:r>
              <a:rPr lang="en-US" dirty="0" err="1" smtClean="0"/>
              <a:t>boolean</a:t>
            </a:r>
            <a:r>
              <a:rPr lang="en-US" dirty="0" smtClean="0"/>
              <a:t> algebra.</a:t>
            </a:r>
          </a:p>
          <a:p>
            <a:r>
              <a:rPr lang="en-US" dirty="0" smtClean="0"/>
              <a:t>It states that another </a:t>
            </a:r>
            <a:r>
              <a:rPr lang="en-US" dirty="0" err="1" smtClean="0"/>
              <a:t>boolean</a:t>
            </a:r>
            <a:r>
              <a:rPr lang="en-US" dirty="0" smtClean="0"/>
              <a:t> relation can be derived by:</a:t>
            </a:r>
          </a:p>
          <a:p>
            <a:endParaRPr lang="en-US" dirty="0" smtClean="0"/>
          </a:p>
          <a:p>
            <a:r>
              <a:rPr lang="en-US" dirty="0" smtClean="0"/>
              <a:t>1)</a:t>
            </a:r>
            <a:r>
              <a:rPr lang="en-US" dirty="0" err="1" smtClean="0"/>
              <a:t>Chaging</a:t>
            </a:r>
            <a:r>
              <a:rPr lang="en-US" dirty="0" smtClean="0"/>
              <a:t> each OR sign(+)to an AND sign(.)</a:t>
            </a:r>
          </a:p>
          <a:p>
            <a:r>
              <a:rPr lang="en-US" dirty="0" smtClean="0"/>
              <a:t>2)Changing each AND sign (.)to an OR sign(+)</a:t>
            </a:r>
          </a:p>
          <a:p>
            <a:r>
              <a:rPr lang="en-US" dirty="0" smtClean="0"/>
              <a:t>3)Replacing each 0 by 1 and each 1 by 0.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04664"/>
            <a:ext cx="8229600" cy="5721499"/>
          </a:xfrm>
        </p:spPr>
        <p:txBody>
          <a:bodyPr/>
          <a:lstStyle/>
          <a:p>
            <a:r>
              <a:rPr lang="en-US" dirty="0" err="1" smtClean="0"/>
              <a:t>Eg</a:t>
            </a:r>
            <a:r>
              <a:rPr lang="en-US" dirty="0" smtClean="0"/>
              <a:t>:</a:t>
            </a:r>
          </a:p>
          <a:p>
            <a:r>
              <a:rPr lang="en-US" dirty="0" smtClean="0"/>
              <a:t>X+1=1</a:t>
            </a:r>
          </a:p>
          <a:p>
            <a:r>
              <a:rPr lang="en-US" dirty="0" smtClean="0"/>
              <a:t>X.0=0</a:t>
            </a:r>
          </a:p>
          <a:p>
            <a:endParaRPr lang="en-US" dirty="0" smtClean="0"/>
          </a:p>
          <a:p>
            <a:r>
              <a:rPr lang="en-US" dirty="0" smtClean="0"/>
              <a:t>0+0=0</a:t>
            </a:r>
          </a:p>
          <a:p>
            <a:r>
              <a:rPr lang="en-US" dirty="0" smtClean="0"/>
              <a:t>1.1=1</a:t>
            </a:r>
          </a:p>
          <a:p>
            <a:endParaRPr lang="en-US" dirty="0" smtClean="0"/>
          </a:p>
          <a:p>
            <a:r>
              <a:rPr lang="en-US" dirty="0" smtClean="0"/>
              <a:t>0+1=1</a:t>
            </a:r>
          </a:p>
          <a:p>
            <a:r>
              <a:rPr lang="en-US" dirty="0" smtClean="0"/>
              <a:t>1.0=0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20688"/>
            <a:ext cx="8229600" cy="5505475"/>
          </a:xfrm>
        </p:spPr>
        <p:txBody>
          <a:bodyPr/>
          <a:lstStyle/>
          <a:p>
            <a:r>
              <a:rPr lang="en-US" dirty="0" smtClean="0"/>
              <a:t>A(B+C)=A.B+A.C</a:t>
            </a:r>
          </a:p>
          <a:p>
            <a:endParaRPr lang="en-US" dirty="0" smtClean="0"/>
          </a:p>
          <a:p>
            <a:r>
              <a:rPr lang="en-US" dirty="0" smtClean="0"/>
              <a:t>The dual will be</a:t>
            </a:r>
          </a:p>
          <a:p>
            <a:endParaRPr lang="en-US" dirty="0" smtClean="0"/>
          </a:p>
          <a:p>
            <a:r>
              <a:rPr lang="en-US" dirty="0" smtClean="0"/>
              <a:t>A+(B.C)=(A+B)(A+C)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60648"/>
            <a:ext cx="8229600" cy="5865515"/>
          </a:xfrm>
        </p:spPr>
        <p:txBody>
          <a:bodyPr/>
          <a:lstStyle/>
          <a:p>
            <a:r>
              <a:rPr lang="en-US" dirty="0" smtClean="0"/>
              <a:t>Find the dual of the following</a:t>
            </a:r>
          </a:p>
          <a:p>
            <a:endParaRPr lang="en-US" dirty="0" smtClean="0"/>
          </a:p>
          <a:p>
            <a:r>
              <a:rPr lang="en-US" dirty="0" smtClean="0"/>
              <a:t>(A+B)(AC’  +B)</a:t>
            </a:r>
          </a:p>
          <a:p>
            <a:r>
              <a:rPr lang="en-US" dirty="0" smtClean="0"/>
              <a:t>=(A.B)+(A+C’).B</a:t>
            </a:r>
          </a:p>
          <a:p>
            <a:endParaRPr lang="en-US" dirty="0" smtClean="0"/>
          </a:p>
          <a:p>
            <a:r>
              <a:rPr lang="en-US" dirty="0" smtClean="0"/>
              <a:t>2)A+A’B=A+B</a:t>
            </a:r>
          </a:p>
          <a:p>
            <a:r>
              <a:rPr lang="en-US" dirty="0" smtClean="0"/>
              <a:t>=A.(A’+B)=A.B</a:t>
            </a:r>
          </a:p>
          <a:p>
            <a:endParaRPr lang="en-US" dirty="0" smtClean="0"/>
          </a:p>
          <a:p>
            <a:r>
              <a:rPr lang="en-US" dirty="0" smtClean="0"/>
              <a:t>3)(X+Y).(X’+Y’)</a:t>
            </a:r>
          </a:p>
          <a:p>
            <a:r>
              <a:rPr lang="en-US" dirty="0" smtClean="0"/>
              <a:t>=X.Y+X’.Y’</a:t>
            </a:r>
          </a:p>
          <a:p>
            <a:endParaRPr lang="en-US" dirty="0" smtClean="0"/>
          </a:p>
          <a:p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76672"/>
            <a:ext cx="8229600" cy="5649491"/>
          </a:xfrm>
        </p:spPr>
        <p:txBody>
          <a:bodyPr/>
          <a:lstStyle/>
          <a:p>
            <a:r>
              <a:rPr lang="en-US" dirty="0" smtClean="0"/>
              <a:t>Find the dual of </a:t>
            </a:r>
          </a:p>
          <a:p>
            <a:r>
              <a:rPr lang="en-US" dirty="0" smtClean="0"/>
              <a:t>(U+W)(V’U+W)</a:t>
            </a:r>
          </a:p>
          <a:p>
            <a:r>
              <a:rPr lang="en-US" dirty="0" smtClean="0"/>
              <a:t>=UW+(V’+U)W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32656"/>
            <a:ext cx="8229600" cy="5793507"/>
          </a:xfrm>
        </p:spPr>
        <p:txBody>
          <a:bodyPr/>
          <a:lstStyle/>
          <a:p>
            <a:r>
              <a:rPr lang="en-US" dirty="0" smtClean="0"/>
              <a:t>Simplify the following using </a:t>
            </a:r>
            <a:r>
              <a:rPr lang="en-US" dirty="0" err="1" smtClean="0"/>
              <a:t>boolean</a:t>
            </a:r>
            <a:r>
              <a:rPr lang="en-US" dirty="0" smtClean="0"/>
              <a:t> laws</a:t>
            </a:r>
          </a:p>
          <a:p>
            <a:endParaRPr lang="en-US" dirty="0" smtClean="0"/>
          </a:p>
          <a:p>
            <a:r>
              <a:rPr lang="en-US" dirty="0" smtClean="0"/>
              <a:t>F=AB(A+C)+AB(A+B+C)</a:t>
            </a:r>
          </a:p>
          <a:p>
            <a:r>
              <a:rPr lang="en-US" dirty="0" smtClean="0"/>
              <a:t>=AB+(A+C)+AB(ABC)</a:t>
            </a:r>
          </a:p>
          <a:p>
            <a:r>
              <a:rPr lang="en-US" dirty="0" smtClean="0"/>
              <a:t>=A+B+AC+ABC</a:t>
            </a:r>
          </a:p>
          <a:p>
            <a:r>
              <a:rPr lang="en-US" dirty="0" smtClean="0"/>
              <a:t>=A+B+AC(1+B)</a:t>
            </a:r>
          </a:p>
          <a:p>
            <a:r>
              <a:rPr lang="en-US" dirty="0" smtClean="0"/>
              <a:t>=A+B+AC</a:t>
            </a:r>
          </a:p>
          <a:p>
            <a:r>
              <a:rPr lang="en-US" dirty="0" smtClean="0"/>
              <a:t>=A(1+C)+B</a:t>
            </a:r>
          </a:p>
          <a:p>
            <a:r>
              <a:rPr lang="en-US" dirty="0" smtClean="0"/>
              <a:t>=A+B</a:t>
            </a:r>
          </a:p>
          <a:p>
            <a:endParaRPr lang="en-IN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3851920" y="1556792"/>
            <a:ext cx="21602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3347864" y="1484784"/>
            <a:ext cx="12241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2843808" y="1556792"/>
            <a:ext cx="21602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475656" y="1556792"/>
            <a:ext cx="21602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1115616" y="1484784"/>
            <a:ext cx="136815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331640" y="2204864"/>
            <a:ext cx="21602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115616" y="2132856"/>
            <a:ext cx="432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1835696" y="2132856"/>
            <a:ext cx="79208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2843808" y="2132856"/>
            <a:ext cx="21602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3419872" y="2132856"/>
            <a:ext cx="21602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3923928" y="2132856"/>
            <a:ext cx="21602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1115616" y="2780928"/>
            <a:ext cx="21602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1907704" y="2780928"/>
            <a:ext cx="21602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2195736" y="2780928"/>
            <a:ext cx="21602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2627784" y="2780928"/>
            <a:ext cx="21602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3131840" y="2780928"/>
            <a:ext cx="21602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1115616" y="3356992"/>
            <a:ext cx="21602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1907704" y="3356992"/>
            <a:ext cx="21602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2267744" y="3356992"/>
            <a:ext cx="21602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1979712" y="3933056"/>
            <a:ext cx="21602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2339752" y="3933056"/>
            <a:ext cx="21602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1115616" y="3933056"/>
            <a:ext cx="21602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1115616" y="4509120"/>
            <a:ext cx="21602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1907704" y="4509120"/>
            <a:ext cx="21602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1115616" y="5085184"/>
            <a:ext cx="21602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32656"/>
            <a:ext cx="8229600" cy="6525344"/>
          </a:xfrm>
        </p:spPr>
        <p:txBody>
          <a:bodyPr/>
          <a:lstStyle/>
          <a:p>
            <a:r>
              <a:rPr lang="en-US" b="1" dirty="0" smtClean="0"/>
              <a:t>AB+BC+CA=AB+BC+CA</a:t>
            </a:r>
          </a:p>
          <a:p>
            <a:r>
              <a:rPr lang="en-US" b="1" dirty="0" smtClean="0"/>
              <a:t>=AB+BC+CA  </a:t>
            </a:r>
          </a:p>
          <a:p>
            <a:r>
              <a:rPr lang="en-US" b="1" dirty="0" smtClean="0"/>
              <a:t>=(AB)(BC)(CA)</a:t>
            </a:r>
          </a:p>
          <a:p>
            <a:r>
              <a:rPr lang="en-US" b="1" dirty="0" smtClean="0"/>
              <a:t>=(A+B)(B+C)(C+A)</a:t>
            </a:r>
          </a:p>
          <a:p>
            <a:r>
              <a:rPr lang="en-US" b="1" dirty="0" smtClean="0"/>
              <a:t>=(A+B)(A+C)(B+C)</a:t>
            </a:r>
          </a:p>
          <a:p>
            <a:r>
              <a:rPr lang="en-US" b="1" dirty="0" smtClean="0"/>
              <a:t>=(A+BC)(B+C)</a:t>
            </a:r>
          </a:p>
          <a:p>
            <a:r>
              <a:rPr lang="en-US" b="1" dirty="0" smtClean="0"/>
              <a:t>=AB+BBC+AC+BCC</a:t>
            </a:r>
          </a:p>
          <a:p>
            <a:r>
              <a:rPr lang="en-US" b="1" dirty="0" smtClean="0"/>
              <a:t>=AB+BC+AC+BC</a:t>
            </a:r>
          </a:p>
          <a:p>
            <a:r>
              <a:rPr lang="en-US" b="1" dirty="0" smtClean="0"/>
              <a:t>=AB+BC+BC+AC</a:t>
            </a:r>
          </a:p>
          <a:p>
            <a:r>
              <a:rPr lang="en-US" b="1" dirty="0" smtClean="0"/>
              <a:t>=AB+BC+AC</a:t>
            </a:r>
            <a:endParaRPr lang="en-IN" b="1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899592" y="404664"/>
            <a:ext cx="17281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2843808" y="404664"/>
            <a:ext cx="21602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3131840" y="404664"/>
            <a:ext cx="21602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3563888" y="404664"/>
            <a:ext cx="21602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3851920" y="404664"/>
            <a:ext cx="21602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4211960" y="404664"/>
            <a:ext cx="21602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4572000" y="404664"/>
            <a:ext cx="21602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971600" y="980728"/>
            <a:ext cx="17281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1187624" y="1556792"/>
            <a:ext cx="5760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1907704" y="1556792"/>
            <a:ext cx="5760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2627784" y="1556792"/>
            <a:ext cx="5760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1187624" y="2204864"/>
            <a:ext cx="21602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1619672" y="2204864"/>
            <a:ext cx="21602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2123728" y="2204864"/>
            <a:ext cx="21602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2555776" y="2204864"/>
            <a:ext cx="21602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3059832" y="2204864"/>
            <a:ext cx="21602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3419872" y="2204864"/>
            <a:ext cx="21602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1259632" y="2780928"/>
            <a:ext cx="21602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1619672" y="2780928"/>
            <a:ext cx="21602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2195736" y="2780928"/>
            <a:ext cx="21602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2627784" y="2780928"/>
            <a:ext cx="21602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3059832" y="2780928"/>
            <a:ext cx="21602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3491880" y="2780928"/>
            <a:ext cx="21602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1691680" y="3356992"/>
            <a:ext cx="21602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2051720" y="3356992"/>
            <a:ext cx="21602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2411760" y="3356992"/>
            <a:ext cx="21602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2771800" y="3356992"/>
            <a:ext cx="21602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1115616" y="3933056"/>
            <a:ext cx="21602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1403648" y="3933056"/>
            <a:ext cx="21602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1691680" y="3933056"/>
            <a:ext cx="21602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1979712" y="3933056"/>
            <a:ext cx="21602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2267744" y="3933056"/>
            <a:ext cx="21602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2627784" y="3933056"/>
            <a:ext cx="21602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2915816" y="3933056"/>
            <a:ext cx="21602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3275856" y="3933056"/>
            <a:ext cx="21602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3563888" y="3933056"/>
            <a:ext cx="21602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3851920" y="3933056"/>
            <a:ext cx="21602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1043608" y="4509120"/>
            <a:ext cx="21602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1331640" y="4509120"/>
            <a:ext cx="21602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1763688" y="4509120"/>
            <a:ext cx="21602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2051720" y="4509120"/>
            <a:ext cx="21602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2411760" y="4509120"/>
            <a:ext cx="21602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2699792" y="4509120"/>
            <a:ext cx="21602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3068216" y="4509120"/>
            <a:ext cx="21602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3428256" y="4509120"/>
            <a:ext cx="21602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1115616" y="5085184"/>
            <a:ext cx="21602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>
            <a:off x="1403648" y="5085184"/>
            <a:ext cx="21602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1763688" y="5085184"/>
            <a:ext cx="21602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2051720" y="5085184"/>
            <a:ext cx="21602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2627784" y="5085184"/>
            <a:ext cx="21602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2339752" y="5085184"/>
            <a:ext cx="21602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3059832" y="5085184"/>
            <a:ext cx="21602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3347864" y="5085184"/>
            <a:ext cx="21602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1043608" y="5661248"/>
            <a:ext cx="21602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1331640" y="5661248"/>
            <a:ext cx="21602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1763688" y="5661248"/>
            <a:ext cx="21602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2051720" y="5661248"/>
            <a:ext cx="21602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2411760" y="5661248"/>
            <a:ext cx="21602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2780184" y="5661248"/>
            <a:ext cx="21602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1259632" y="3356992"/>
            <a:ext cx="21602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8963</TotalTime>
  <Words>2935</Words>
  <Application>Microsoft Office PowerPoint</Application>
  <PresentationFormat>On-screen Show (4:3)</PresentationFormat>
  <Paragraphs>668</Paragraphs>
  <Slides>157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157</vt:i4>
      </vt:variant>
    </vt:vector>
  </HeadingPairs>
  <TitlesOfParts>
    <vt:vector size="158" baseType="lpstr">
      <vt:lpstr>Office Theme</vt:lpstr>
      <vt:lpstr>Boolean Algebra</vt:lpstr>
      <vt:lpstr>PowerPoint Presentation</vt:lpstr>
      <vt:lpstr>PowerPoint Presentation</vt:lpstr>
      <vt:lpstr>PowerPoint Presentation</vt:lpstr>
      <vt:lpstr>Truth Table</vt:lpstr>
      <vt:lpstr>PowerPoint Presentation</vt:lpstr>
      <vt:lpstr>LOGICAL OPERATORS</vt:lpstr>
      <vt:lpstr>NOT operator</vt:lpstr>
      <vt:lpstr>Truth table of Not </vt:lpstr>
      <vt:lpstr>AND Operator</vt:lpstr>
      <vt:lpstr>Truth Table for AND operator</vt:lpstr>
      <vt:lpstr>OR operator</vt:lpstr>
      <vt:lpstr>Truth table for OR operator</vt:lpstr>
      <vt:lpstr>Evaluation of boolean expression using truth table</vt:lpstr>
      <vt:lpstr>PowerPoint Presentation</vt:lpstr>
      <vt:lpstr>Basic Logic gates</vt:lpstr>
      <vt:lpstr>Fundamental Gates</vt:lpstr>
      <vt:lpstr>AND GATE</vt:lpstr>
      <vt:lpstr>PowerPoint Presentation</vt:lpstr>
      <vt:lpstr>OR gate</vt:lpstr>
      <vt:lpstr>PowerPoint Presentation</vt:lpstr>
      <vt:lpstr>NOT gate</vt:lpstr>
      <vt:lpstr>PowerPoint Presentation</vt:lpstr>
      <vt:lpstr>DERIVED GATES</vt:lpstr>
      <vt:lpstr>NOR gate</vt:lpstr>
      <vt:lpstr>PowerPoint Presentation</vt:lpstr>
      <vt:lpstr>TRUTH Table NOR gate</vt:lpstr>
      <vt:lpstr>NAND Gate</vt:lpstr>
      <vt:lpstr>PowerPoint Presentation</vt:lpstr>
      <vt:lpstr>XOR gate(Exclusive OR)</vt:lpstr>
      <vt:lpstr>PowerPoint Presentation</vt:lpstr>
      <vt:lpstr>XNOR gate(Exclusive NOR)</vt:lpstr>
      <vt:lpstr>PowerPoint Presentation</vt:lpstr>
      <vt:lpstr>Write the equivalent Boolean Expression for the following Logic Circuit</vt:lpstr>
      <vt:lpstr>Draw the circuit for the following equation (X+Y').(X'+Y').(X'+Y')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NAND and NOR are known as universal gates because</vt:lpstr>
      <vt:lpstr>PowerPoint Presentation</vt:lpstr>
      <vt:lpstr>IMPLEMNTATION OF NOT GATE BY NAND GATE</vt:lpstr>
      <vt:lpstr>IMPLEMENTATION OF AND GATE BY USING NAND GATE</vt:lpstr>
      <vt:lpstr>IMPLEMENTATION OF OR GATE BY USING NAND GATE</vt:lpstr>
      <vt:lpstr>PowerPoint Presentation</vt:lpstr>
      <vt:lpstr>IMPLEMENTATION OF NOT GATE USING NOR GATE</vt:lpstr>
      <vt:lpstr>IMPLEMENTATION OF AND GATE USING NOR GATE</vt:lpstr>
      <vt:lpstr>IMPLEMENTATION OF OR GATE USING NOR GATE</vt:lpstr>
      <vt:lpstr>NAND to NAND and NOR to NOR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Basic Theorems of Boolean Algebra</vt:lpstr>
      <vt:lpstr>Idempotence Law</vt:lpstr>
      <vt:lpstr>Involution Law</vt:lpstr>
      <vt:lpstr>Complementarity Law</vt:lpstr>
      <vt:lpstr>Commutative Law</vt:lpstr>
      <vt:lpstr>Associatiative Law</vt:lpstr>
      <vt:lpstr>Distributive Law</vt:lpstr>
      <vt:lpstr>Absorption Law</vt:lpstr>
      <vt:lpstr>Summary Of Boolean Laws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 Morgans Law</vt:lpstr>
      <vt:lpstr>PowerPoint Presentation</vt:lpstr>
      <vt:lpstr>De Morgans First Theorem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Duality Principal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Derivation of Boolean Expression</vt:lpstr>
      <vt:lpstr>Min Term</vt:lpstr>
      <vt:lpstr>PowerPoint Presentation</vt:lpstr>
      <vt:lpstr>Truth table min term 3 input  </vt:lpstr>
      <vt:lpstr>Steps involved in min term expansion of expression</vt:lpstr>
      <vt:lpstr>PowerPoint Presentation</vt:lpstr>
      <vt:lpstr>PowerPoint Presentation</vt:lpstr>
      <vt:lpstr>PowerPoint Presentation</vt:lpstr>
      <vt:lpstr>Canonical Expression</vt:lpstr>
      <vt:lpstr>Sum of Products</vt:lpstr>
      <vt:lpstr>PowerPoint Presentation</vt:lpstr>
      <vt:lpstr>PowerPoint Presentation</vt:lpstr>
      <vt:lpstr>Product of Sum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State and verify the distributive law using truth table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Karnaugh Maps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Half Adder</vt:lpstr>
      <vt:lpstr>Truth Table Half Adder</vt:lpstr>
      <vt:lpstr>Circuit for half adder</vt:lpstr>
      <vt:lpstr>PowerPoint Presentation</vt:lpstr>
      <vt:lpstr>Full Adders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Boolean Algebra</dc:title>
  <dc:creator>Sheldon</dc:creator>
  <cp:lastModifiedBy>ADMIN</cp:lastModifiedBy>
  <cp:revision>160</cp:revision>
  <dcterms:created xsi:type="dcterms:W3CDTF">2015-11-10T05:15:57Z</dcterms:created>
  <dcterms:modified xsi:type="dcterms:W3CDTF">2016-12-19T05:04:20Z</dcterms:modified>
</cp:coreProperties>
</file>